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301" r:id="rId2"/>
    <p:sldId id="521" r:id="rId3"/>
    <p:sldId id="522" r:id="rId4"/>
    <p:sldId id="523" r:id="rId5"/>
    <p:sldId id="524" r:id="rId6"/>
    <p:sldId id="525" r:id="rId7"/>
    <p:sldId id="526" r:id="rId8"/>
    <p:sldId id="527" r:id="rId9"/>
    <p:sldId id="528" r:id="rId10"/>
    <p:sldId id="529" r:id="rId11"/>
    <p:sldId id="530" r:id="rId12"/>
    <p:sldId id="531" r:id="rId13"/>
    <p:sldId id="532" r:id="rId14"/>
    <p:sldId id="533" r:id="rId15"/>
    <p:sldId id="534" r:id="rId16"/>
    <p:sldId id="535" r:id="rId17"/>
    <p:sldId id="536" r:id="rId18"/>
    <p:sldId id="537" r:id="rId19"/>
    <p:sldId id="538" r:id="rId20"/>
    <p:sldId id="539" r:id="rId21"/>
    <p:sldId id="540" r:id="rId22"/>
    <p:sldId id="541" r:id="rId23"/>
    <p:sldId id="542" r:id="rId24"/>
    <p:sldId id="543" r:id="rId25"/>
    <p:sldId id="544" r:id="rId26"/>
    <p:sldId id="545" r:id="rId27"/>
    <p:sldId id="546" r:id="rId28"/>
    <p:sldId id="547" r:id="rId29"/>
    <p:sldId id="548" r:id="rId30"/>
    <p:sldId id="549" r:id="rId31"/>
    <p:sldId id="550" r:id="rId32"/>
    <p:sldId id="551" r:id="rId33"/>
    <p:sldId id="552" r:id="rId34"/>
    <p:sldId id="553" r:id="rId35"/>
    <p:sldId id="554" r:id="rId36"/>
    <p:sldId id="555" r:id="rId37"/>
    <p:sldId id="556" r:id="rId38"/>
    <p:sldId id="557" r:id="rId39"/>
    <p:sldId id="558" r:id="rId40"/>
    <p:sldId id="559" r:id="rId41"/>
    <p:sldId id="560" r:id="rId42"/>
    <p:sldId id="561" r:id="rId43"/>
    <p:sldId id="562" r:id="rId44"/>
    <p:sldId id="563" r:id="rId45"/>
    <p:sldId id="564" r:id="rId46"/>
    <p:sldId id="565" r:id="rId47"/>
    <p:sldId id="566" r:id="rId48"/>
    <p:sldId id="567" r:id="rId49"/>
    <p:sldId id="568" r:id="rId50"/>
    <p:sldId id="572" r:id="rId51"/>
    <p:sldId id="573" r:id="rId52"/>
    <p:sldId id="574" r:id="rId53"/>
    <p:sldId id="575" r:id="rId54"/>
    <p:sldId id="576" r:id="rId55"/>
    <p:sldId id="577" r:id="rId56"/>
    <p:sldId id="578" r:id="rId57"/>
    <p:sldId id="579" r:id="rId58"/>
    <p:sldId id="580" r:id="rId59"/>
    <p:sldId id="581" r:id="rId60"/>
    <p:sldId id="582" r:id="rId61"/>
    <p:sldId id="583" r:id="rId62"/>
    <p:sldId id="584" r:id="rId63"/>
    <p:sldId id="585" r:id="rId64"/>
    <p:sldId id="586" r:id="rId65"/>
    <p:sldId id="587" r:id="rId66"/>
    <p:sldId id="588" r:id="rId67"/>
    <p:sldId id="589" r:id="rId68"/>
  </p:sldIdLst>
  <p:sldSz cx="9144000" cy="5143500" type="screen16x9"/>
  <p:notesSz cx="6858000" cy="9144000"/>
  <p:custDataLst>
    <p:tags r:id="rId7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35" autoAdjust="0"/>
    <p:restoredTop sz="95160" autoAdjust="0"/>
  </p:normalViewPr>
  <p:slideViewPr>
    <p:cSldViewPr snapToGrid="0">
      <p:cViewPr varScale="1">
        <p:scale>
          <a:sx n="105" d="100"/>
          <a:sy n="105" d="100"/>
        </p:scale>
        <p:origin x="907" y="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2024/9/4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37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atishgunjal.com/multivariate_lr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uanlan.zhihu.com/p/91095053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0.png"/><Relationship Id="rId4" Type="http://schemas.openxmlformats.org/officeDocument/2006/relationships/image" Target="../media/image9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7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1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回归：多元线性回归（解析解与梯度下降算法）</a:t>
            </a: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设计矩阵（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给定训练集，我们可以定义设计矩阵</a:t>
            </a:r>
            <a:endParaRPr lang="en-US" altLang="zh-CN" dirty="0"/>
          </a:p>
          <a:p>
            <a:r>
              <a:rPr lang="zh-CN" altLang="en-US" dirty="0"/>
              <a:t>波士顿房价的例子</a:t>
            </a:r>
            <a:endParaRPr lang="en-US" altLang="zh-CN" dirty="0"/>
          </a:p>
          <a:p>
            <a:r>
              <a:rPr lang="zh-CN" altLang="en-US" dirty="0"/>
              <a:t>基于设计矩阵，</a:t>
            </a:r>
            <a:r>
              <a:rPr lang="en-US" altLang="zh-CN" dirty="0"/>
              <a:t>MLR</a:t>
            </a:r>
            <a:r>
              <a:rPr lang="zh-CN" altLang="en-US" dirty="0"/>
              <a:t>模型表示为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19150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8"/>
              <p:cNvSpPr txBox="1"/>
              <p:nvPr/>
            </p:nvSpPr>
            <p:spPr>
              <a:xfrm>
                <a:off x="2105757" y="2754594"/>
                <a:ext cx="1254318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𝕐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𝕏</m:t>
                      </m:r>
                      <m:r>
                        <a:rPr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𝜽</m:t>
                      </m:r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757" y="2754594"/>
                <a:ext cx="1254318" cy="4424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9"/>
              <p:cNvSpPr/>
              <p:nvPr/>
            </p:nvSpPr>
            <p:spPr>
              <a:xfrm>
                <a:off x="1244922" y="3448582"/>
                <a:ext cx="3566769" cy="591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请结合左图分别说出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𝕐</m:t>
                        </m:r>
                      </m:e>
                    </m:acc>
                  </m:oMath>
                </a14:m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C00000"/>
                        </a:solidFill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C00000"/>
                        </a:solidFill>
                        <a:latin typeface="Cambria Math" charset="0"/>
                      </a:rPr>
                      <m:t>𝜽</m:t>
                    </m:r>
                  </m:oMath>
                </a14:m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的维数</a:t>
                </a:r>
                <a:endParaRPr lang="en-US" altLang="zh-CN" sz="1600" b="1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A.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506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*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1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 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B.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506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*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3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C.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3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*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506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D.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3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*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1</a:t>
                </a:r>
              </a:p>
            </p:txBody>
          </p:sp>
        </mc:Choice>
        <mc:Fallback xmlns="">
          <p:sp>
            <p:nvSpPr>
              <p:cNvPr id="6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922" y="3448582"/>
                <a:ext cx="3566769" cy="591444"/>
              </a:xfrm>
              <a:prstGeom prst="rect">
                <a:avLst/>
              </a:prstGeom>
              <a:blipFill>
                <a:blip r:embed="rId3"/>
                <a:stretch>
                  <a:fillRect l="-855" t="-3093" b="-134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/>
          <p:cNvSpPr/>
          <p:nvPr/>
        </p:nvSpPr>
        <p:spPr>
          <a:xfrm>
            <a:off x="717738" y="3480966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9FA6740-7307-441D-AA60-36CCE053C6C1}"/>
              </a:ext>
            </a:extLst>
          </p:cNvPr>
          <p:cNvCxnSpPr>
            <a:cxnSpLocks/>
          </p:cNvCxnSpPr>
          <p:nvPr/>
        </p:nvCxnSpPr>
        <p:spPr>
          <a:xfrm flipH="1" flipV="1">
            <a:off x="3421726" y="3064395"/>
            <a:ext cx="1023274" cy="723834"/>
          </a:xfrm>
          <a:prstGeom prst="straightConnector1">
            <a:avLst/>
          </a:prstGeom>
          <a:ln w="28575"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5419154-0544-46BB-8702-8BE03D9F16C5}"/>
              </a:ext>
            </a:extLst>
          </p:cNvPr>
          <p:cNvCxnSpPr>
            <a:cxnSpLocks/>
          </p:cNvCxnSpPr>
          <p:nvPr/>
        </p:nvCxnSpPr>
        <p:spPr>
          <a:xfrm flipV="1">
            <a:off x="2941666" y="3197023"/>
            <a:ext cx="0" cy="591206"/>
          </a:xfrm>
          <a:prstGeom prst="straightConnector1">
            <a:avLst/>
          </a:prstGeom>
          <a:ln w="28575"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CBEF04B-056B-433E-8BA6-3F2A1833563A}"/>
              </a:ext>
            </a:extLst>
          </p:cNvPr>
          <p:cNvCxnSpPr>
            <a:cxnSpLocks/>
          </p:cNvCxnSpPr>
          <p:nvPr/>
        </p:nvCxnSpPr>
        <p:spPr>
          <a:xfrm flipV="1">
            <a:off x="1984829" y="3126625"/>
            <a:ext cx="149117" cy="661604"/>
          </a:xfrm>
          <a:prstGeom prst="straightConnector1">
            <a:avLst/>
          </a:prstGeom>
          <a:ln w="28575"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788" y="1331943"/>
            <a:ext cx="1835649" cy="32877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436738" y="2014361"/>
                <a:ext cx="1100750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charset="0"/>
                        </a:rPr>
                        <m:t>𝜽</m:t>
                      </m:r>
                      <m:r>
                        <a:rPr lang="en-US" altLang="zh-CN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738" y="2014361"/>
                <a:ext cx="1100750" cy="9727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圆角矩形 11"/>
          <p:cNvSpPr/>
          <p:nvPr/>
        </p:nvSpPr>
        <p:spPr>
          <a:xfrm>
            <a:off x="5943600" y="1575955"/>
            <a:ext cx="1226127" cy="2840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16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设计矩阵（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基于设计矩阵，</a:t>
            </a:r>
            <a:r>
              <a:rPr lang="en-US" altLang="zh-CN" dirty="0"/>
              <a:t>MLR</a:t>
            </a:r>
            <a:r>
              <a:rPr lang="zh-CN" altLang="en-US" dirty="0"/>
              <a:t>模型表示为矩阵形式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4"/>
              <p:cNvSpPr txBox="1"/>
              <p:nvPr/>
            </p:nvSpPr>
            <p:spPr>
              <a:xfrm>
                <a:off x="3837398" y="1473594"/>
                <a:ext cx="4298613" cy="1899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uk-UA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 smtClean="0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uk-UA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4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4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CN" altLang="en-US" i="1"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zh-CN" altLang="en-US" i="1">
                                        <a:latin typeface="Cambria Math" charset="0"/>
                                      </a:rPr>
                                      <m:t>  </m:t>
                                    </m:r>
                                    <m:r>
                                      <a:rPr lang="uk-UA" altLang="zh-CN" i="1">
                                        <a:latin typeface="Cambria Math" charset="0"/>
                                      </a:rPr>
                                      <m:t>⋮</m:t>
                                    </m:r>
                                    <m:r>
                                      <a:rPr lang="zh-CN" altLang="en-US" i="1">
                                        <a:latin typeface="Cambria Math" charset="0"/>
                                      </a:rPr>
                                      <m:t>   </m:t>
                                    </m:r>
                                  </m:e>
                                  <m:e>
                                    <m:r>
                                      <a:rPr lang="zh-CN" altLang="en-US" i="1">
                                        <a:latin typeface="Cambria Math" charset="0"/>
                                      </a:rPr>
                                      <m:t>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uk-UA" altLang="zh-CN" i="1">
                                              <a:latin typeface="Cambria Math" charset="0"/>
                                            </a:rPr>
                                            <m:t>⋮</m:t>
                                          </m:r>
                                          <m:r>
                                            <a:rPr lang="zh-CN" altLang="en-US" i="1">
                                              <a:latin typeface="Cambria Math" charset="0"/>
                                            </a:rPr>
                                            <m:t>  </m:t>
                                          </m:r>
                                        </m:e>
                                        <m:e>
                                          <m:r>
                                            <a:rPr lang="zh-CN" altLang="en-US" i="1">
                                              <a:latin typeface="Cambria Math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uk-UA" altLang="zh-CN" i="1">
                                              <a:latin typeface="Cambria Math" charset="0"/>
                                            </a:rPr>
                                            <m:t>⋮</m:t>
                                          </m:r>
                                          <m:r>
                                            <a:rPr lang="zh-CN" altLang="en-US" i="1">
                                              <a:latin typeface="Cambria Math" charset="0"/>
                                            </a:rPr>
                                            <m:t>  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zh-CN" altLang="en-US" i="1">
                                                    <a:latin typeface="Cambria Math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zh-CN" altLang="en-US" i="1">
                                                    <a:latin typeface="Cambria Math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uk-UA" altLang="zh-CN" i="1">
                                                    <a:latin typeface="Cambria Math" charset="0"/>
                                                  </a:rPr>
                                                  <m:t>⋮</m:t>
                                                </m:r>
                                                <m:r>
                                                  <a:rPr lang="zh-CN" altLang="en-US" i="1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zh-CN" altLang="en-US" i="1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  <m:r>
                                                  <a:rPr lang="uk-UA" altLang="zh-CN" i="1">
                                                    <a:latin typeface="Cambria Math" charset="0"/>
                                                  </a:rPr>
                                                  <m:t>⋮</m:t>
                                                </m:r>
                                                <m:r>
                                                  <a:rPr lang="zh-CN" altLang="en-US" i="1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zh-CN" altLang="en-US" i="1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  <m:r>
                                                  <a:rPr lang="uk-UA" altLang="zh-CN" i="1">
                                                    <a:latin typeface="Cambria Math" charset="0"/>
                                                  </a:rPr>
                                                  <m:t>⋮</m:t>
                                                </m:r>
                                                <m:r>
                                                  <a:rPr lang="zh-CN" altLang="en-US" i="1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n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uk-UA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uk-UA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398" y="1473594"/>
                <a:ext cx="4298613" cy="18997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5"/>
              <p:cNvSpPr txBox="1"/>
              <p:nvPr/>
            </p:nvSpPr>
            <p:spPr>
              <a:xfrm>
                <a:off x="1062940" y="2201517"/>
                <a:ext cx="1254318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𝕐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𝕏</m:t>
                      </m:r>
                      <m:r>
                        <a:rPr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𝜽</m:t>
                      </m:r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940" y="2201517"/>
                <a:ext cx="1254318" cy="4424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6"/>
          <p:cNvSpPr/>
          <p:nvPr/>
        </p:nvSpPr>
        <p:spPr>
          <a:xfrm>
            <a:off x="2922998" y="2201517"/>
            <a:ext cx="505785" cy="450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0"/>
              <p:cNvSpPr txBox="1"/>
              <p:nvPr/>
            </p:nvSpPr>
            <p:spPr>
              <a:xfrm>
                <a:off x="4290205" y="4088832"/>
                <a:ext cx="3918252" cy="293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zh-CN" b="1" i="1" smtClean="0">
                          <a:latin typeface="Cambria Math" charset="0"/>
                        </a:rPr>
                        <m:t>𝜽</m:t>
                      </m:r>
                      <m:r>
                        <a:rPr lang="en-US" altLang="zh-CN" b="1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7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205" y="4088832"/>
                <a:ext cx="3918252" cy="293029"/>
              </a:xfrm>
              <a:prstGeom prst="rect">
                <a:avLst/>
              </a:prstGeom>
              <a:blipFill>
                <a:blip r:embed="rId4"/>
                <a:stretch>
                  <a:fillRect l="-1089" t="-18750" r="-15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1"/>
          <p:cNvSpPr/>
          <p:nvPr/>
        </p:nvSpPr>
        <p:spPr>
          <a:xfrm rot="5400000">
            <a:off x="5945771" y="3289499"/>
            <a:ext cx="334243" cy="705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圆角矩形 2"/>
          <p:cNvSpPr/>
          <p:nvPr/>
        </p:nvSpPr>
        <p:spPr>
          <a:xfrm>
            <a:off x="4792133" y="1921933"/>
            <a:ext cx="2764367" cy="27958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3877604" y="1796087"/>
            <a:ext cx="547938" cy="30903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636933" y="1473594"/>
            <a:ext cx="541867" cy="194693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01576" y="3488734"/>
                <a:ext cx="3365310" cy="111825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上标表示样本编号，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600" dirty="0"/>
                  <a:t>表示第二个样本的预测的</a:t>
                </a:r>
                <a:r>
                  <a:rPr lang="en-US" altLang="zh-CN" sz="1600" dirty="0"/>
                  <a:t>y</a:t>
                </a:r>
                <a:r>
                  <a:rPr lang="zh-CN" altLang="en-US" sz="1600" dirty="0"/>
                  <a:t>，为了和平方区分，有时记为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sz="1600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下标表示分量（第几个变量）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76" y="3488734"/>
                <a:ext cx="3365310" cy="1118255"/>
              </a:xfrm>
              <a:prstGeom prst="rect">
                <a:avLst/>
              </a:prstGeom>
              <a:blipFill>
                <a:blip r:embed="rId5"/>
                <a:stretch>
                  <a:fillRect l="-542" t="-1613" r="-903" b="-161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220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05295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设计矩阵（</a:t>
                </a:r>
                <a:r>
                  <a:rPr lang="en-US" altLang="zh-CN" dirty="0"/>
                  <a:t>Design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Matrix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基于设计矩阵，</a:t>
                </a:r>
                <a:r>
                  <a:rPr lang="en-US" altLang="zh-CN" dirty="0"/>
                  <a:t>MLR</a:t>
                </a:r>
                <a:r>
                  <a:rPr lang="zh-CN" altLang="en-US" dirty="0"/>
                  <a:t>模型表示为矩阵形式</a:t>
                </a:r>
                <a:endParaRPr lang="en-US" altLang="zh-CN" dirty="0"/>
              </a:p>
              <a:p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请计算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latin typeface="Cambria Math" panose="02040503050406030204" pitchFamily="18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4</m:t>
                        </m:r>
                      </m:sub>
                    </m:sSub>
                  </m:oMath>
                </a14:m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05295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1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330" y="1555010"/>
            <a:ext cx="1835649" cy="3287730"/>
          </a:xfrm>
          <a:prstGeom prst="rect">
            <a:avLst/>
          </a:prstGeom>
        </p:spPr>
      </p:pic>
      <p:sp>
        <p:nvSpPr>
          <p:cNvPr id="11" name="Rectangle 6"/>
          <p:cNvSpPr/>
          <p:nvPr/>
        </p:nvSpPr>
        <p:spPr>
          <a:xfrm>
            <a:off x="2100341" y="2781189"/>
            <a:ext cx="1582219" cy="290524"/>
          </a:xfrm>
          <a:prstGeom prst="rect">
            <a:avLst/>
          </a:prstGeom>
          <a:solidFill>
            <a:srgbClr val="4F81BD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7"/>
              <p:cNvSpPr txBox="1"/>
              <p:nvPr/>
            </p:nvSpPr>
            <p:spPr>
              <a:xfrm>
                <a:off x="3829571" y="2545957"/>
                <a:ext cx="1288623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charset="0"/>
                        </a:rPr>
                        <m:t>𝜽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−1.36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5.09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−0.64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571" y="2545957"/>
                <a:ext cx="1288623" cy="730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5082438" y="3609686"/>
            <a:ext cx="356860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1*(-1.36) +7.147*5.09 +5.33*(-0.64)</a:t>
            </a:r>
          </a:p>
        </p:txBody>
      </p:sp>
    </p:spTree>
    <p:extLst>
      <p:ext uri="{BB962C8B-B14F-4D97-AF65-F5344CB8AC3E}">
        <p14:creationId xmlns:p14="http://schemas.microsoft.com/office/powerpoint/2010/main" val="2414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/>
                  <a:t>针对单一数据点</a:t>
                </a:r>
                <a:endParaRPr lang="en-US" altLang="zh-CN" b="1" dirty="0"/>
              </a:p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模型表示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𝜽</m:t>
                      </m:r>
                    </m:oMath>
                  </m:oMathPara>
                </a14:m>
                <a:endParaRPr lang="en-US" altLang="zh-CN" b="1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𝒙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是长度为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𝑑</m:t>
                    </m:r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的向量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𝜽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是长度为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𝑑</m:t>
                    </m:r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的向量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是标量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pitchFamily="18" charset="0"/>
                        <a:ea typeface="Microsoft YaHei" charset="-122"/>
                        <a:cs typeface="Microsoft YaHei" charset="-122"/>
                      </a:rPr>
                      <m:t>（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Microsoft YaHei" charset="-122"/>
                        <a:cs typeface="Microsoft YaHei" charset="-122"/>
                      </a:rPr>
                      <m:t>一个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  <a:ea typeface="Microsoft YaHei" charset="-122"/>
                        <a:cs typeface="Microsoft YaHei" charset="-122"/>
                      </a:rPr>
                      <m:t>y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Microsoft YaHei" charset="-122"/>
                        <a:cs typeface="Microsoft YaHei" charset="-122"/>
                      </a:rPr>
                      <m:t>值</m:t>
                    </m:r>
                    <m:r>
                      <a:rPr lang="zh-CN" altLang="en-US" dirty="0">
                        <a:latin typeface="Cambria Math" panose="02040503050406030204" pitchFamily="18" charset="0"/>
                        <a:ea typeface="Microsoft YaHei" charset="-122"/>
                        <a:cs typeface="Microsoft YaHei" charset="-122"/>
                      </a:rPr>
                      <m:t>）</m:t>
                    </m:r>
                  </m:oMath>
                </a14:m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b="1" dirty="0">
                    <a:latin typeface="Microsoft YaHei" charset="-122"/>
                    <a:ea typeface="Microsoft YaHei" charset="-122"/>
                    <a:cs typeface="Microsoft YaHei" charset="-122"/>
                  </a:rPr>
                  <a:t>针对整个训练集</a:t>
                </a:r>
                <a:endParaRPr lang="en-US" altLang="zh-CN" b="1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模型表示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𝕐</m:t>
                          </m:r>
                        </m:e>
                      </m:acc>
                      <m:r>
                        <a:rPr lang="en-US" altLang="zh-CN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a:rPr lang="en-US" altLang="zh-CN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𝕏</m:t>
                      </m:r>
                      <m:r>
                        <a:rPr lang="en-US" altLang="zh-CN" b="1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𝜽</m:t>
                      </m:r>
                    </m:oMath>
                  </m:oMathPara>
                </a14:m>
                <a:endParaRPr lang="en-US" altLang="zh-CN" b="1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:endParaRPr lang="en-US" altLang="zh-CN" b="1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𝕏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𝑛</m:t>
                    </m:r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×(</m:t>
                    </m:r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𝑑</m:t>
                    </m:r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+1)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的矩阵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𝜽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是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  <a:ea typeface="Microsoft YaHei" charset="-122"/>
                        <a:cs typeface="Microsoft YaHei" charset="-122"/>
                      </a:rPr>
                      <m:t>(</m:t>
                    </m:r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𝑑</m:t>
                    </m:r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</m:t>
                    </m:r>
                  </m:oMath>
                </a14:m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)*1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的向量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𝕐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是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n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*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1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的向量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endParaRPr lang="en-US" altLang="zh-CN" b="1" dirty="0"/>
              </a:p>
              <a:p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519" t="-1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2"/>
              <p:cNvSpPr txBox="1"/>
              <p:nvPr/>
            </p:nvSpPr>
            <p:spPr>
              <a:xfrm>
                <a:off x="5685867" y="3724140"/>
                <a:ext cx="3081853" cy="92333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注：为了表示方便，在不引起混淆的情况下，我们直接考虑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𝑑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维</a:t>
                </a:r>
                <a:endParaRPr lang="en-US" altLang="zh-CN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5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867" y="3724140"/>
                <a:ext cx="3081853" cy="923330"/>
              </a:xfrm>
              <a:prstGeom prst="rect">
                <a:avLst/>
              </a:prstGeom>
              <a:blipFill>
                <a:blip r:embed="rId3"/>
                <a:stretch>
                  <a:fillRect l="-1578" t="-3268" r="-1578" b="-915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: 圆角 2">
            <a:extLst>
              <a:ext uri="{FF2B5EF4-FFF2-40B4-BE49-F238E27FC236}">
                <a16:creationId xmlns:a16="http://schemas.microsoft.com/office/drawing/2014/main" id="{2595342B-17F1-4C92-8E53-83CFD6FEE021}"/>
              </a:ext>
            </a:extLst>
          </p:cNvPr>
          <p:cNvSpPr/>
          <p:nvPr/>
        </p:nvSpPr>
        <p:spPr>
          <a:xfrm>
            <a:off x="4018973" y="1296169"/>
            <a:ext cx="1276928" cy="10816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3">
            <a:extLst>
              <a:ext uri="{FF2B5EF4-FFF2-40B4-BE49-F238E27FC236}">
                <a16:creationId xmlns:a16="http://schemas.microsoft.com/office/drawing/2014/main" id="{67AA20C8-40C7-4827-9881-37DD36EADF49}"/>
              </a:ext>
            </a:extLst>
          </p:cNvPr>
          <p:cNvSpPr/>
          <p:nvPr/>
        </p:nvSpPr>
        <p:spPr>
          <a:xfrm>
            <a:off x="4027489" y="2820169"/>
            <a:ext cx="1276928" cy="10816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26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MSE</a:t>
                </a:r>
                <a:r>
                  <a:rPr lang="zh-CN" altLang="en-US" dirty="0"/>
                  <a:t>目标函数的矩阵形式</a:t>
                </a:r>
                <a:endParaRPr lang="en-US" altLang="zh-CN" dirty="0"/>
              </a:p>
              <a:p>
                <a:r>
                  <a:rPr lang="zh-CN" altLang="en-US" sz="1700" dirty="0"/>
                  <a:t>给定</a:t>
                </a:r>
                <a:r>
                  <a:rPr lang="en-US" altLang="zh-CN" sz="1700" dirty="0"/>
                  <a:t>SLR</a:t>
                </a:r>
                <a:r>
                  <a:rPr lang="zh-CN" altLang="en-US" sz="1700" dirty="0"/>
                  <a:t>模型，均方误差</a:t>
                </a:r>
                <a:r>
                  <a:rPr lang="en-US" altLang="zh-CN" sz="1700" dirty="0"/>
                  <a:t>MSE</a:t>
                </a:r>
                <a:r>
                  <a:rPr lang="zh-CN" altLang="en-US" sz="1700" dirty="0"/>
                  <a:t>可以写为</a:t>
                </a:r>
                <a:endParaRPr lang="en-US" altLang="zh-CN" sz="17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700" i="1" dirty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17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700" i="1" dirty="0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zh-CN" sz="1700" i="1" dirty="0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1700" i="1" dirty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1700" i="1" dirty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17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700" i="1" dirty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700" i="1" dirty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17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700" i="1" dirty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1700" i="1" dirty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700" i="1" dirty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17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7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7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700" i="1" dirty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700" i="1" dirty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700" i="1" dirty="0">
                                      <a:latin typeface="Cambria Math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CN" sz="17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700" i="1" dirty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sz="1700" i="1" dirty="0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1700" i="1" dirty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7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700" i="1" dirty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700" i="1" dirty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700" i="1" dirty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1700" dirty="0"/>
              </a:p>
              <a:p>
                <a:endParaRPr lang="en-US" altLang="zh-CN" sz="1700" dirty="0"/>
              </a:p>
              <a:p>
                <a:pPr>
                  <a:spcAft>
                    <a:spcPts val="1200"/>
                  </a:spcAft>
                </a:pPr>
                <a:r>
                  <a:rPr lang="zh-CN" altLang="en-US" sz="1700" dirty="0"/>
                  <a:t>给定线性回归的矩阵形式，我们有</a:t>
                </a:r>
                <a:endParaRPr lang="en-US" altLang="zh-CN" sz="17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700" i="1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1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700" b="1" i="1">
                              <a:latin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7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uk-UA" altLang="zh-CN" sz="17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700" i="1">
                                  <a:latin typeface="Cambria Math" charset="0"/>
                                </a:rPr>
                                <m:t>𝕐</m:t>
                              </m:r>
                              <m:r>
                                <a:rPr lang="en-US" altLang="zh-CN" sz="17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1700" i="1">
                                  <a:latin typeface="Cambria Math" charset="0"/>
                                </a:rPr>
                                <m:t>𝕏</m:t>
                              </m:r>
                              <m:r>
                                <a:rPr lang="en-US" altLang="zh-CN" sz="1700" b="1" i="1">
                                  <a:latin typeface="Cambria Math" charset="0"/>
                                </a:rPr>
                                <m:t>𝜽</m:t>
                              </m:r>
                            </m:e>
                          </m:d>
                        </m:e>
                        <m:sub>
                          <m:r>
                            <a:rPr lang="en-US" altLang="zh-CN" sz="1700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700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7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7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17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en-US" altLang="zh-CN" sz="17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7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en-US" altLang="zh-CN" sz="1700" b="1" i="1">
                              <a:latin typeface="Cambria Math" charset="0"/>
                            </a:rPr>
                            <m:t>𝜽</m:t>
                          </m:r>
                          <m:r>
                            <a:rPr lang="en-US" altLang="zh-CN" sz="17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7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7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7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1700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  <m:r>
                            <a:rPr lang="en-US" altLang="zh-CN" sz="17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700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  <m:r>
                            <a:rPr lang="en-US" altLang="zh-CN" sz="1700" b="1" i="1">
                              <a:latin typeface="Cambria Math" charset="0"/>
                            </a:rPr>
                            <m:t>𝜽</m:t>
                          </m:r>
                          <m:r>
                            <a:rPr lang="en-US" altLang="zh-CN" sz="17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7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700" i="1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altLang="zh-CN" sz="1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7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17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7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7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sz="17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7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7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7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sz="1700" b="1" i="1">
                              <a:latin typeface="Cambria Math" charset="0"/>
                            </a:rPr>
                            <m:t>𝜽</m:t>
                          </m:r>
                          <m:r>
                            <a:rPr lang="en-US" altLang="zh-CN" sz="17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7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1700" dirty="0"/>
              </a:p>
              <a:p>
                <a:r>
                  <a:rPr lang="zh-CN" altLang="en-US" sz="1700" dirty="0"/>
                  <a:t>注：</a:t>
                </a:r>
                <a:endParaRPr lang="en-US" altLang="zh-CN" sz="1700" dirty="0"/>
              </a:p>
              <a:p>
                <a:pPr lvl="1"/>
                <a:r>
                  <a:rPr lang="zh-CN" altLang="en-US" sz="1700" dirty="0"/>
                  <a:t>上式省略了常数项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altLang="zh-CN" sz="1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7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sz="1700" i="1">
                            <a:latin typeface="Cambria Math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zh-CN" sz="17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uk-UA" altLang="zh-CN" sz="1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700" b="1" i="1">
                                <a:latin typeface="Cambria Math" charset="0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altLang="zh-CN" sz="17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sz="1700" i="1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7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altLang="zh-CN" sz="17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17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CN" sz="1700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700" i="1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sz="17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7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7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700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r>
                  <a:rPr lang="zh-CN" altLang="en-US" sz="1700" dirty="0"/>
                  <a:t> 称为向量</a:t>
                </a:r>
                <a14:m>
                  <m:oMath xmlns:m="http://schemas.openxmlformats.org/officeDocument/2006/math">
                    <m:r>
                      <a:rPr lang="en-US" altLang="zh-CN" sz="1700" b="1" i="1">
                        <a:latin typeface="Cambria Math" charset="0"/>
                      </a:rPr>
                      <m:t>𝒙</m:t>
                    </m:r>
                  </m:oMath>
                </a14:m>
                <a:r>
                  <a:rPr lang="zh-CN" altLang="en-US" sz="1700" dirty="0"/>
                  <a:t>的</a:t>
                </a:r>
                <a:r>
                  <a:rPr lang="en-US" altLang="zh-CN" sz="1700" b="1" dirty="0">
                    <a:solidFill>
                      <a:srgbClr val="C00000"/>
                    </a:solidFill>
                  </a:rPr>
                  <a:t>L2</a:t>
                </a:r>
                <a:r>
                  <a:rPr lang="zh-CN" altLang="en-US" sz="1700" b="1" dirty="0">
                    <a:solidFill>
                      <a:srgbClr val="C00000"/>
                    </a:solidFill>
                  </a:rPr>
                  <a:t>范数（</a:t>
                </a:r>
                <a:r>
                  <a:rPr lang="en-US" altLang="zh-CN" sz="1700" b="1" dirty="0">
                    <a:solidFill>
                      <a:srgbClr val="C00000"/>
                    </a:solidFill>
                  </a:rPr>
                  <a:t>L2</a:t>
                </a:r>
                <a:r>
                  <a:rPr lang="zh-CN" altLang="en-US" sz="1700" b="1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700" b="1" dirty="0">
                    <a:solidFill>
                      <a:srgbClr val="C00000"/>
                    </a:solidFill>
                  </a:rPr>
                  <a:t>Norm</a:t>
                </a:r>
                <a:r>
                  <a:rPr lang="zh-CN" altLang="en-US" sz="1700" b="1" dirty="0">
                    <a:solidFill>
                      <a:srgbClr val="C00000"/>
                    </a:solidFill>
                  </a:rPr>
                  <a:t>）</a:t>
                </a:r>
                <a:endParaRPr lang="en-US" altLang="zh-CN" sz="1700" b="1" dirty="0">
                  <a:solidFill>
                    <a:srgbClr val="C00000"/>
                  </a:solidFill>
                </a:endParaRP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4"/>
          <p:cNvSpPr/>
          <p:nvPr/>
        </p:nvSpPr>
        <p:spPr>
          <a:xfrm rot="17559033">
            <a:off x="6555083" y="1960439"/>
            <a:ext cx="283688" cy="1081701"/>
          </a:xfrm>
          <a:prstGeom prst="rightBrace">
            <a:avLst>
              <a:gd name="adj1" fmla="val 6547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"/>
              <p:cNvSpPr txBox="1"/>
              <p:nvPr/>
            </p:nvSpPr>
            <p:spPr>
              <a:xfrm>
                <a:off x="6922770" y="1765603"/>
                <a:ext cx="210502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应该如何优化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？</a:t>
                </a:r>
                <a:endParaRPr lang="en-US" altLang="zh-CN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zh-CN" altLang="en-US" sz="16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矩阵求导</a:t>
                </a:r>
                <a:endParaRPr lang="en-US" altLang="zh-CN" sz="1600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zh-CN" altLang="en-US" sz="16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利用几何含义求解</a:t>
                </a:r>
                <a:endParaRPr lang="en-US" sz="1600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770" y="1765603"/>
                <a:ext cx="2105026" cy="861774"/>
              </a:xfrm>
              <a:prstGeom prst="rect">
                <a:avLst/>
              </a:prstGeom>
              <a:blipFill>
                <a:blip r:embed="rId3"/>
                <a:stretch>
                  <a:fillRect l="-2609" t="-4255" r="-13333" b="-8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6"/>
          <p:cNvSpPr txBox="1"/>
          <p:nvPr/>
        </p:nvSpPr>
        <p:spPr>
          <a:xfrm>
            <a:off x="4927238" y="3489529"/>
            <a:ext cx="42603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注：矩阵求导计算已经做简单入门；提供一些辅助材料帮助大家掌握；对后续深入理解机器学习，包括深度学习很有帮助。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28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线性回归的矩阵表示可以看成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个特征向量的线性组合</a:t>
                </a:r>
                <a:endParaRPr lang="en-US" altLang="zh-CN" dirty="0"/>
              </a:p>
              <a:p>
                <a:r>
                  <a:rPr lang="zh-CN" altLang="en-US" dirty="0"/>
                  <a:t>预测值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𝕐</m:t>
                        </m:r>
                      </m:e>
                    </m:acc>
                  </m:oMath>
                </a14:m>
                <a:r>
                  <a:rPr lang="zh-CN" altLang="en-US" dirty="0"/>
                  <a:t>可以看为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dirty="0"/>
                  <a:t>中各列的线性组合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𝕐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𝕏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𝕏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𝕏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形标注 5"/>
          <p:cNvSpPr/>
          <p:nvPr/>
        </p:nvSpPr>
        <p:spPr>
          <a:xfrm>
            <a:off x="270510" y="4325965"/>
            <a:ext cx="1611630" cy="676795"/>
          </a:xfrm>
          <a:prstGeom prst="wedgeEllipseCallout">
            <a:avLst>
              <a:gd name="adj1" fmla="val 34723"/>
              <a:gd name="adj2" fmla="val -115931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ysClr val="windowText" lastClr="000000"/>
                </a:solidFill>
              </a:rPr>
              <a:t>分量都是</a:t>
            </a:r>
            <a:r>
              <a:rPr lang="en-US" altLang="zh-CN" sz="1600" dirty="0">
                <a:solidFill>
                  <a:sysClr val="windowText" lastClr="000000"/>
                </a:solidFill>
              </a:rPr>
              <a:t>1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的列</a:t>
            </a:r>
          </a:p>
        </p:txBody>
      </p:sp>
      <p:sp>
        <p:nvSpPr>
          <p:cNvPr id="7" name="椭圆形标注 6"/>
          <p:cNvSpPr/>
          <p:nvPr/>
        </p:nvSpPr>
        <p:spPr>
          <a:xfrm>
            <a:off x="1925002" y="4370300"/>
            <a:ext cx="1611630" cy="676795"/>
          </a:xfrm>
          <a:prstGeom prst="wedgeEllipseCallout">
            <a:avLst>
              <a:gd name="adj1" fmla="val -17287"/>
              <a:gd name="adj2" fmla="val -11887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ysClr val="windowText" lastClr="000000"/>
                </a:solidFill>
              </a:rPr>
              <a:t>第</a:t>
            </a:r>
            <a:r>
              <a:rPr lang="en-US" altLang="zh-CN" sz="1600" dirty="0">
                <a:solidFill>
                  <a:sysClr val="windowText" lastClr="000000"/>
                </a:solidFill>
              </a:rPr>
              <a:t>1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个变量的列</a:t>
            </a:r>
          </a:p>
        </p:txBody>
      </p:sp>
      <p:sp>
        <p:nvSpPr>
          <p:cNvPr id="8" name="椭圆形标注 7"/>
          <p:cNvSpPr/>
          <p:nvPr/>
        </p:nvSpPr>
        <p:spPr>
          <a:xfrm>
            <a:off x="3606165" y="4366260"/>
            <a:ext cx="1611630" cy="676795"/>
          </a:xfrm>
          <a:prstGeom prst="wedgeEllipseCallout">
            <a:avLst>
              <a:gd name="adj1" fmla="val -71660"/>
              <a:gd name="adj2" fmla="val -121324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ysClr val="windowText" lastClr="000000"/>
                </a:solidFill>
              </a:rPr>
              <a:t>第</a:t>
            </a:r>
            <a:r>
              <a:rPr lang="en-US" altLang="zh-CN" sz="1600" dirty="0">
                <a:solidFill>
                  <a:sysClr val="windowText" lastClr="000000"/>
                </a:solidFill>
              </a:rPr>
              <a:t>2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个变量的列</a:t>
            </a:r>
          </a:p>
        </p:txBody>
      </p:sp>
      <p:sp>
        <p:nvSpPr>
          <p:cNvPr id="9" name="椭圆形标注 8"/>
          <p:cNvSpPr/>
          <p:nvPr/>
        </p:nvSpPr>
        <p:spPr>
          <a:xfrm>
            <a:off x="5370195" y="4322385"/>
            <a:ext cx="1611630" cy="676795"/>
          </a:xfrm>
          <a:prstGeom prst="wedgeEllipseCallout">
            <a:avLst>
              <a:gd name="adj1" fmla="val -85135"/>
              <a:gd name="adj2" fmla="val -125246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ysClr val="windowText" lastClr="000000"/>
                </a:solidFill>
              </a:rPr>
              <a:t>第</a:t>
            </a:r>
            <a:r>
              <a:rPr lang="en-US" altLang="zh-CN" sz="1600" dirty="0">
                <a:solidFill>
                  <a:sysClr val="windowText" lastClr="000000"/>
                </a:solidFill>
              </a:rPr>
              <a:t>d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个变量的列</a:t>
            </a:r>
          </a:p>
        </p:txBody>
      </p:sp>
    </p:spTree>
    <p:extLst>
      <p:ext uri="{BB962C8B-B14F-4D97-AF65-F5344CB8AC3E}">
        <p14:creationId xmlns:p14="http://schemas.microsoft.com/office/powerpoint/2010/main" val="162324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>
                    <a:solidFill>
                      <a:srgbClr val="C00000"/>
                    </a:solidFill>
                  </a:rPr>
                  <a:t>线性代数：张成空间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r>
                  <a:rPr lang="zh-CN" altLang="en-US" dirty="0"/>
                  <a:t>张成空间，也称线性生成（</a:t>
                </a:r>
                <a:r>
                  <a:rPr lang="en-US" altLang="zh-CN" dirty="0"/>
                  <a:t>Linear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Span</a:t>
                </a:r>
                <a:r>
                  <a:rPr lang="zh-CN" altLang="en-US" dirty="0"/>
                  <a:t>）的定义如下</a:t>
                </a:r>
                <a:endParaRPr lang="en-US" altLang="zh-CN" dirty="0"/>
              </a:p>
              <a:p>
                <a:pPr lvl="1">
                  <a:spcAft>
                    <a:spcPts val="600"/>
                  </a:spcAft>
                </a:pPr>
                <a:r>
                  <a:rPr lang="zh-CN" altLang="en-US" dirty="0"/>
                  <a:t>给定线性空间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𝑉</m:t>
                    </m:r>
                  </m:oMath>
                </a14:m>
                <a:r>
                  <a:rPr lang="zh-CN" altLang="en-US" dirty="0"/>
                  <a:t>，用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𝑉</m:t>
                    </m:r>
                  </m:oMath>
                </a14:m>
                <a:r>
                  <a:rPr lang="zh-CN" altLang="en-US" dirty="0"/>
                  <a:t>的若干向量构成集合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charset="0"/>
                      </a:rPr>
                      <m:t> </m:t>
                    </m:r>
                    <m:r>
                      <a:rPr lang="en-US" altLang="zh-CN" i="1" dirty="0">
                        <a:latin typeface="Cambria Math" charset="0"/>
                      </a:rPr>
                      <m:t>𝑆</m:t>
                    </m:r>
                    <m:r>
                      <a:rPr lang="en-US" altLang="zh-CN" i="1" dirty="0">
                        <a:latin typeface="Cambria Math" charset="0"/>
                      </a:rPr>
                      <m:t>={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𝛼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}</m:t>
                    </m:r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zh-CN" altLang="en-US" dirty="0"/>
                  <a:t>中向量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可以线性相关，也可线性无关</a:t>
                </a:r>
                <a:r>
                  <a:rPr lang="zh-CN" altLang="en-US" dirty="0"/>
                  <a:t>。从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zh-CN" altLang="en-US" dirty="0"/>
                  <a:t>任意选择有限个向量进行线性组合所得到的集合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{</m:t>
                    </m:r>
                    <m:nary>
                      <m:naryPr>
                        <m:chr m:val="∑"/>
                        <m:ctrlPr>
                          <a:rPr lang="is-I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|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∈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ℤ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∈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ℝ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zh-CN" altLang="en-US" dirty="0"/>
                  <a:t>称为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zh-CN" altLang="en-US" dirty="0"/>
                  <a:t>张成（</a:t>
                </a:r>
                <a:r>
                  <a:rPr lang="en-US" altLang="zh-CN" dirty="0"/>
                  <a:t>span</a:t>
                </a:r>
                <a:r>
                  <a:rPr lang="zh-CN" altLang="en-US" dirty="0"/>
                  <a:t>）的空间，记为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span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i="1" dirty="0">
                        <a:latin typeface="Cambria Math" charset="0"/>
                      </a:rPr>
                      <m:t>𝑆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张成空间最直观的例子就是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子空间（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subspace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给定三维空间中三个向量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𝒖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𝒗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</a:rPr>
                      <m:t>𝒘</m:t>
                    </m:r>
                  </m:oMath>
                </a14:m>
                <a:r>
                  <a:rPr lang="zh-CN" altLang="en-US" b="1" dirty="0"/>
                  <a:t>，</a:t>
                </a:r>
                <a:r>
                  <a:rPr lang="zh-CN" altLang="en-US" dirty="0"/>
                  <a:t>它们张成子空间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span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</a:rPr>
                      <m:t>𝒖</m:t>
                    </m:r>
                    <m:r>
                      <a:rPr lang="en-US" altLang="zh-CN" i="1" dirty="0">
                        <a:latin typeface="Cambria Math" charset="0"/>
                      </a:rPr>
                      <m:t>,</m:t>
                    </m:r>
                    <m:r>
                      <a:rPr lang="en-US" altLang="zh-CN" b="1" i="1" dirty="0">
                        <a:latin typeface="Cambria Math" charset="0"/>
                      </a:rPr>
                      <m:t>𝒗</m:t>
                    </m:r>
                    <m:r>
                      <a:rPr lang="en-US" altLang="zh-CN" i="1" dirty="0">
                        <a:latin typeface="Cambria Math" charset="0"/>
                      </a:rPr>
                      <m:t>,</m:t>
                    </m:r>
                    <m:r>
                      <a:rPr lang="en-US" altLang="zh-CN" b="1" i="1" dirty="0">
                        <a:latin typeface="Cambria Math" charset="0"/>
                      </a:rPr>
                      <m:t>𝒘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请回答以下线性组合是否属于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span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</a:rPr>
                      <m:t>𝒖</m:t>
                    </m:r>
                    <m:r>
                      <a:rPr lang="en-US" altLang="zh-CN" i="1" dirty="0">
                        <a:latin typeface="Cambria Math" charset="0"/>
                      </a:rPr>
                      <m:t>,</m:t>
                    </m:r>
                    <m:r>
                      <a:rPr lang="en-US" altLang="zh-CN" b="1" i="1" dirty="0">
                        <a:latin typeface="Cambria Math" charset="0"/>
                      </a:rPr>
                      <m:t>𝒗</m:t>
                    </m:r>
                    <m:r>
                      <a:rPr lang="en-US" altLang="zh-CN" i="1" dirty="0">
                        <a:latin typeface="Cambria Math" charset="0"/>
                      </a:rPr>
                      <m:t>,</m:t>
                    </m:r>
                    <m:r>
                      <a:rPr lang="en-US" altLang="zh-CN" b="1" i="1" dirty="0">
                        <a:latin typeface="Cambria Math" charset="0"/>
                      </a:rPr>
                      <m:t>𝒘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</a:rPr>
                      <m:t>𝒖</m:t>
                    </m:r>
                  </m:oMath>
                </a14:m>
                <a:endParaRPr lang="en-US" altLang="zh-CN" b="1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3</m:t>
                    </m:r>
                    <m:r>
                      <a:rPr lang="en-US" altLang="zh-CN" b="1" i="1" dirty="0">
                        <a:latin typeface="Cambria Math" charset="0"/>
                      </a:rPr>
                      <m:t>𝒖</m:t>
                    </m:r>
                    <m:r>
                      <a:rPr lang="en-US" altLang="zh-CN" i="1" dirty="0">
                        <a:latin typeface="Cambria Math" charset="0"/>
                      </a:rPr>
                      <m:t>+0.5</m:t>
                    </m:r>
                    <m:r>
                      <a:rPr lang="en-US" altLang="zh-CN" b="1" i="1" dirty="0">
                        <a:latin typeface="Cambria Math" charset="0"/>
                      </a:rPr>
                      <m:t>𝒗</m:t>
                    </m:r>
                    <m:r>
                      <a:rPr lang="en-US" altLang="zh-CN" i="1" dirty="0">
                        <a:latin typeface="Cambria Math" charset="0"/>
                      </a:rPr>
                      <m:t>+10</m:t>
                    </m:r>
                    <m:r>
                      <a:rPr lang="en-US" altLang="zh-CN" b="1" i="1" dirty="0">
                        <a:latin typeface="Cambria Math" charset="0"/>
                      </a:rPr>
                      <m:t>𝒘</m:t>
                    </m:r>
                  </m:oMath>
                </a14:m>
                <a:endParaRPr lang="en-US" altLang="zh-CN" b="1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</a:rPr>
                      <m:t>𝒖</m:t>
                    </m:r>
                    <m:r>
                      <a:rPr lang="en-US" altLang="zh-CN" b="1" i="1" dirty="0">
                        <a:latin typeface="Cambria Math" charset="0"/>
                      </a:rPr>
                      <m:t>⋅</m:t>
                    </m:r>
                    <m:r>
                      <a:rPr lang="en-US" altLang="zh-CN" b="1" i="1" dirty="0">
                        <a:latin typeface="Cambria Math" charset="0"/>
                      </a:rPr>
                      <m:t>𝒗</m:t>
                    </m:r>
                    <m:r>
                      <a:rPr lang="en-US" altLang="zh-CN" b="1" i="1" dirty="0">
                        <a:latin typeface="Cambria Math" charset="0"/>
                      </a:rPr>
                      <m:t>+</m:t>
                    </m:r>
                    <m:r>
                      <a:rPr lang="en-US" altLang="zh-CN" b="1" i="1" dirty="0">
                        <a:latin typeface="Cambria Math" charset="0"/>
                      </a:rPr>
                      <m:t>𝒘</m:t>
                    </m:r>
                  </m:oMath>
                </a14:m>
                <a:endParaRPr lang="en-US" altLang="zh-CN" b="1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2</m:t>
                    </m:r>
                    <m:r>
                      <a:rPr lang="en-US" altLang="zh-CN" b="1" i="1" dirty="0">
                        <a:latin typeface="Cambria Math" charset="0"/>
                      </a:rPr>
                      <m:t>𝒖</m:t>
                    </m:r>
                    <m:r>
                      <a:rPr lang="en-US" altLang="zh-CN" i="1" dirty="0">
                        <a:latin typeface="Cambria Math" charset="0"/>
                      </a:rPr>
                      <m:t>+5</m:t>
                    </m:r>
                    <m:r>
                      <a:rPr lang="en-US" altLang="zh-CN" b="1" i="1" dirty="0">
                        <a:latin typeface="Cambria Math" charset="0"/>
                      </a:rPr>
                      <m:t>𝒗</m:t>
                    </m:r>
                    <m:r>
                      <a:rPr lang="en-US" altLang="zh-CN" i="1" dirty="0">
                        <a:latin typeface="Cambria Math" charset="0"/>
                      </a:rPr>
                      <m:t>−6</m:t>
                    </m:r>
                    <m:r>
                      <a:rPr lang="en-US" altLang="zh-CN" b="1" i="1" dirty="0">
                        <a:latin typeface="Cambria Math" charset="0"/>
                      </a:rPr>
                      <m:t>𝒘</m:t>
                    </m:r>
                    <m:r>
                      <a:rPr lang="en-US" altLang="zh-CN" i="1" dirty="0">
                        <a:latin typeface="Cambria Math" charset="0"/>
                      </a:rPr>
                      <m:t>+10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774" r="-593" b="-1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: 圆角 4">
            <a:extLst>
              <a:ext uri="{FF2B5EF4-FFF2-40B4-BE49-F238E27FC236}">
                <a16:creationId xmlns:a16="http://schemas.microsoft.com/office/drawing/2014/main" id="{2CBC6E74-6EA3-479A-B806-051E1FEEAF9F}"/>
              </a:ext>
            </a:extLst>
          </p:cNvPr>
          <p:cNvSpPr/>
          <p:nvPr/>
        </p:nvSpPr>
        <p:spPr>
          <a:xfrm>
            <a:off x="1211157" y="3698714"/>
            <a:ext cx="2587413" cy="5913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D221672-8140-40B8-8B92-8D71182DDB5B}"/>
              </a:ext>
            </a:extLst>
          </p:cNvPr>
          <p:cNvCxnSpPr/>
          <p:nvPr/>
        </p:nvCxnSpPr>
        <p:spPr>
          <a:xfrm flipH="1">
            <a:off x="3338286" y="4513943"/>
            <a:ext cx="243114" cy="38075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1A88463-2EB6-44EF-B1C6-5C78A38437FD}"/>
              </a:ext>
            </a:extLst>
          </p:cNvPr>
          <p:cNvCxnSpPr/>
          <p:nvPr/>
        </p:nvCxnSpPr>
        <p:spPr>
          <a:xfrm>
            <a:off x="3302000" y="4535714"/>
            <a:ext cx="391886" cy="28302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6A81651-5955-419A-979A-376DCFE55395}"/>
              </a:ext>
            </a:extLst>
          </p:cNvPr>
          <p:cNvCxnSpPr/>
          <p:nvPr/>
        </p:nvCxnSpPr>
        <p:spPr>
          <a:xfrm flipH="1">
            <a:off x="1915886" y="4285343"/>
            <a:ext cx="243114" cy="38075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44D3DC2-4D25-4C5B-82C1-9680311C09A1}"/>
              </a:ext>
            </a:extLst>
          </p:cNvPr>
          <p:cNvCxnSpPr/>
          <p:nvPr/>
        </p:nvCxnSpPr>
        <p:spPr>
          <a:xfrm>
            <a:off x="1879600" y="4307114"/>
            <a:ext cx="391886" cy="28302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16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张成空间的直观解释</a:t>
            </a:r>
            <a:endParaRPr lang="en-US" altLang="zh-CN" dirty="0"/>
          </a:p>
          <a:p>
            <a:r>
              <a:rPr lang="zh-CN" altLang="en-US" dirty="0"/>
              <a:t>假设只给你黄色和红色颜料进行绘画，能够调制出的颜色集合，就可以形象地理解为黄色和红色的张成空间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903" y="2215111"/>
            <a:ext cx="6082253" cy="2161462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011680" y="4485158"/>
            <a:ext cx="5120640" cy="34174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在向量空间里，是向量的线性组合</a:t>
            </a:r>
          </a:p>
        </p:txBody>
      </p:sp>
    </p:spTree>
    <p:extLst>
      <p:ext uri="{BB962C8B-B14F-4D97-AF65-F5344CB8AC3E}">
        <p14:creationId xmlns:p14="http://schemas.microsoft.com/office/powerpoint/2010/main" val="104689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solidFill>
                      <a:srgbClr val="C00000"/>
                    </a:solidFill>
                  </a:rPr>
                  <a:t>线性代数：张成空间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r>
                  <a:rPr lang="zh-CN" altLang="en-US" dirty="0"/>
                  <a:t>在二维空间（记作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）的一个向量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𝒗</m:t>
                    </m:r>
                  </m:oMath>
                </a14:m>
                <a:r>
                  <a:rPr lang="zh-CN" altLang="en-US" dirty="0"/>
                  <a:t>张成空间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span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</a:rPr>
                      <m:t>𝒗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的直观含义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例：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</a:rPr>
                      <m:t>𝒗</m:t>
                    </m:r>
                    <m:r>
                      <a:rPr lang="en-US" altLang="zh-CN" b="1" i="1" dirty="0">
                        <a:latin typeface="Cambria Math" charset="0"/>
                      </a:rPr>
                      <m:t>=(</m:t>
                    </m:r>
                    <m:r>
                      <a:rPr lang="en-US" altLang="zh-CN" i="1" dirty="0">
                        <a:latin typeface="Cambria Math" charset="0"/>
                      </a:rPr>
                      <m:t>1,1</m:t>
                    </m:r>
                    <m:r>
                      <a:rPr lang="en-US" altLang="zh-CN" b="1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87" y="2213609"/>
            <a:ext cx="2501232" cy="2197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"/>
              <p:cNvSpPr txBox="1"/>
              <p:nvPr/>
            </p:nvSpPr>
            <p:spPr>
              <a:xfrm>
                <a:off x="6116804" y="2775320"/>
                <a:ext cx="19938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二维空间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上通过向量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𝒗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的一条无限长的直线</a:t>
                </a:r>
                <a:endParaRPr lang="en-US" altLang="zh-CN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804" y="2775320"/>
                <a:ext cx="1993842" cy="923330"/>
              </a:xfrm>
              <a:prstGeom prst="rect">
                <a:avLst/>
              </a:prstGeom>
              <a:blipFill>
                <a:blip r:embed="rId4"/>
                <a:stretch>
                  <a:fillRect l="-2446" t="-3289" r="-2752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6"/>
          <p:cNvSpPr/>
          <p:nvPr/>
        </p:nvSpPr>
        <p:spPr>
          <a:xfrm>
            <a:off x="5428229" y="3095583"/>
            <a:ext cx="399436" cy="282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4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solidFill>
                      <a:srgbClr val="C00000"/>
                    </a:solidFill>
                  </a:rPr>
                  <a:t>线性代数：张成空间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r>
                  <a:rPr lang="zh-CN" altLang="en-US" dirty="0"/>
                  <a:t>思考：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二维空间（记作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）中两个向量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的张成空间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span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的直观几何含义是什么？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是一个二维的平面吗？不一定！</a:t>
                </a:r>
                <a:endParaRPr lang="en-US" altLang="zh-CN" dirty="0"/>
              </a:p>
              <a:p>
                <a:r>
                  <a:rPr lang="zh-CN" altLang="en-US" dirty="0"/>
                  <a:t>取决于两个向量是否线性无关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813" y="3242310"/>
            <a:ext cx="1686015" cy="1600431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975" y="3242309"/>
            <a:ext cx="1840812" cy="160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0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回归：多元线性回归（解析解与梯度下降算法）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95935" y="1035978"/>
                <a:ext cx="4328915" cy="280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多元线性回归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增加常数特征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=1</a:t>
                </a: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多元线性回归的矩阵形式及其求解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多元线性回归的梯度下降法求解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梯度下降法的矩阵形式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一元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多元线性回归的评价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5" y="1035978"/>
                <a:ext cx="4328915" cy="2800382"/>
              </a:xfrm>
              <a:prstGeom prst="rect">
                <a:avLst/>
              </a:prstGeom>
              <a:blipFill>
                <a:blip r:embed="rId3"/>
                <a:stretch>
                  <a:fillRect l="-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957695"/>
                <a:ext cx="417195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zh-CN" altLang="en-US" sz="1800" dirty="0"/>
                  <a:t>设计矩阵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altLang="zh-CN" sz="1800" dirty="0"/>
                  <a:t>+1</a:t>
                </a:r>
                <a:r>
                  <a:rPr lang="zh-CN" altLang="en-US" sz="1800" dirty="0"/>
                  <a:t>个列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5"/>
                              <m:mcJc m:val="center"/>
                            </m:mcPr>
                          </m:mc>
                        </m:mcs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</m:sSup>
                        </m:e>
                      </m:mr>
                    </m:m>
                  </m:oMath>
                </a14:m>
                <a:r>
                  <a:rPr lang="zh-CN" altLang="en-US" sz="1800" dirty="0"/>
                  <a:t>张成的子空间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charset="0"/>
                      </a:rPr>
                      <m:t>span</m:t>
                    </m:r>
                    <m:r>
                      <a:rPr lang="en-US" altLang="zh-CN" sz="1800" i="1" dirty="0">
                        <a:latin typeface="Cambria Math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5"/>
                              <m:mcJc m:val="center"/>
                            </m:mcPr>
                          </m:mc>
                        </m:mcs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</m:sSup>
                        </m:e>
                      </m:mr>
                    </m:m>
                    <m:r>
                      <a:rPr lang="en-US" altLang="zh-CN" sz="1800" i="1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algn="just"/>
                <a:r>
                  <a:rPr lang="zh-CN" altLang="en-US" sz="1800" dirty="0"/>
                  <a:t>预测模型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𝕏</m:t>
                    </m:r>
                    <m:r>
                      <a:rPr lang="en-US" altLang="zh-CN" sz="1800" b="1" i="1">
                        <a:latin typeface="Cambria Math" charset="0"/>
                      </a:rPr>
                      <m:t>𝜽</m:t>
                    </m:r>
                  </m:oMath>
                </a14:m>
                <a:r>
                  <a:rPr lang="zh-CN" altLang="en-US" sz="1800" dirty="0"/>
                  <a:t>是张成空间上的一个任意的向量</a:t>
                </a:r>
                <a:r>
                  <a:rPr lang="zh-CN" altLang="en-US" sz="1800" b="1" dirty="0">
                    <a:solidFill>
                      <a:srgbClr val="C00000"/>
                    </a:solidFill>
                  </a:rPr>
                  <a:t>（红色）</a:t>
                </a:r>
                <a:endParaRPr lang="en-US" altLang="zh-CN" sz="1800" b="1" dirty="0">
                  <a:solidFill>
                    <a:srgbClr val="C00000"/>
                  </a:solidFill>
                </a:endParaRPr>
              </a:p>
              <a:p>
                <a:pPr algn="just"/>
                <a:r>
                  <a:rPr lang="zh-CN" altLang="en-US" sz="1800" dirty="0"/>
                  <a:t>观测值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𝕐</m:t>
                    </m:r>
                  </m:oMath>
                </a14:m>
                <a:r>
                  <a:rPr lang="zh-CN" altLang="en-US" sz="1800" dirty="0"/>
                  <a:t>表示为另一向量</a:t>
                </a:r>
                <a:r>
                  <a:rPr lang="zh-CN" altLang="en-US" sz="1800" b="1" dirty="0">
                    <a:solidFill>
                      <a:schemeClr val="accent3">
                        <a:lumMod val="75000"/>
                      </a:schemeClr>
                    </a:solidFill>
                  </a:rPr>
                  <a:t>（绿色）</a:t>
                </a:r>
                <a:endParaRPr lang="en-US" altLang="zh-CN" sz="1800" b="1" dirty="0">
                  <a:solidFill>
                    <a:schemeClr val="accent3">
                      <a:lumMod val="75000"/>
                    </a:schemeClr>
                  </a:solidFill>
                </a:endParaRPr>
              </a:p>
              <a:p>
                <a:pPr algn="just"/>
                <a:r>
                  <a:rPr lang="zh-CN" altLang="en-US" sz="1800" dirty="0"/>
                  <a:t>目标函数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>
                            <a:latin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 sz="1800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uk-UA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charset="0"/>
                              </a:rPr>
                              <m:t>𝕐</m:t>
                            </m:r>
                            <m:r>
                              <a:rPr lang="en-US" altLang="zh-CN" sz="1800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sz="1800" i="1">
                                <a:latin typeface="Cambria Math" charset="0"/>
                              </a:rPr>
                              <m:t>𝕏</m:t>
                            </m:r>
                            <m:r>
                              <a:rPr lang="en-US" altLang="zh-CN" sz="1800" b="1" i="1">
                                <a:latin typeface="Cambria Math" charset="0"/>
                              </a:rPr>
                              <m:t>𝜽</m:t>
                            </m:r>
                          </m:e>
                        </m:d>
                      </m:e>
                      <m:sub>
                        <m:r>
                          <a:rPr lang="en-US" altLang="zh-CN" sz="1800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sz="1800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1800" dirty="0"/>
                  <a:t>的几何含义是向量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𝕐</m:t>
                    </m:r>
                  </m:oMath>
                </a14:m>
                <a:r>
                  <a:rPr lang="zh-CN" altLang="en-US" sz="1800" dirty="0"/>
                  <a:t>和向量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𝕏</m:t>
                    </m:r>
                    <m:r>
                      <a:rPr lang="en-US" altLang="zh-CN" sz="1800" b="1" i="1">
                        <a:latin typeface="Cambria Math" charset="0"/>
                      </a:rPr>
                      <m:t>𝜽</m:t>
                    </m:r>
                  </m:oMath>
                </a14:m>
                <a:r>
                  <a:rPr lang="zh-CN" altLang="en-US" sz="1800" dirty="0"/>
                  <a:t>之间的欧几里得距离</a:t>
                </a:r>
                <a:endParaRPr lang="en-US" altLang="zh-CN" sz="1800" dirty="0"/>
              </a:p>
              <a:p>
                <a:pPr algn="just"/>
                <a:r>
                  <a:rPr lang="zh-CN" altLang="en-US" sz="1800" dirty="0"/>
                  <a:t>令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>
                            <a:latin typeface="Cambria Math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zh-CN" altLang="en-US" sz="1800" dirty="0"/>
                  <a:t>最小化的条件：</a:t>
                </a:r>
                <a:endParaRPr lang="en-US" altLang="zh-CN" sz="1800" dirty="0"/>
              </a:p>
              <a:p>
                <a:pPr lvl="1" algn="just"/>
                <a:r>
                  <a:rPr lang="zh-CN" altLang="en-US" sz="1600" dirty="0"/>
                  <a:t>向量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</a:rPr>
                      <m:t>𝕐</m:t>
                    </m:r>
                    <m:r>
                      <a:rPr lang="en-US" altLang="zh-CN" sz="1600" i="1">
                        <a:latin typeface="Cambria Math" charset="0"/>
                      </a:rPr>
                      <m:t>−</m:t>
                    </m:r>
                    <m:r>
                      <a:rPr lang="en-US" altLang="zh-CN" sz="1600" i="1">
                        <a:latin typeface="Cambria Math" charset="0"/>
                      </a:rPr>
                      <m:t>𝕏</m:t>
                    </m:r>
                    <m:r>
                      <a:rPr lang="en-US" altLang="zh-CN" sz="1600" b="1" i="1">
                        <a:latin typeface="Cambria Math" charset="0"/>
                      </a:rPr>
                      <m:t>𝜽</m:t>
                    </m:r>
                  </m:oMath>
                </a14:m>
                <a:r>
                  <a:rPr lang="zh-CN" altLang="en-US" sz="1600" dirty="0"/>
                  <a:t>与设计矩阵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sz="1600" dirty="0"/>
                  <a:t>张成的</a:t>
                </a:r>
                <a:r>
                  <a:rPr lang="en-US" altLang="zh-CN" sz="1600" i="1" dirty="0">
                    <a:latin typeface="Calibri" charset="0"/>
                    <a:ea typeface="Calibri" charset="0"/>
                    <a:cs typeface="Calibri" charset="0"/>
                  </a:rPr>
                  <a:t>n</a:t>
                </a:r>
                <a:r>
                  <a:rPr lang="zh-CN" altLang="en-US" sz="1600" dirty="0"/>
                  <a:t>维子空间正交（</a:t>
                </a:r>
                <a:r>
                  <a:rPr lang="en-US" altLang="zh-CN" sz="1600" dirty="0">
                    <a:latin typeface="Calibri" charset="0"/>
                    <a:ea typeface="Calibri" charset="0"/>
                    <a:cs typeface="Calibri" charset="0"/>
                  </a:rPr>
                  <a:t>Orthogonal</a:t>
                </a:r>
                <a:r>
                  <a:rPr lang="zh-CN" altLang="en-US" sz="1600" dirty="0"/>
                  <a:t>）</a:t>
                </a:r>
                <a:endParaRPr lang="en-US" altLang="zh-CN" sz="1600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57695"/>
                <a:ext cx="4171950" cy="3937000"/>
              </a:xfrm>
              <a:prstGeom prst="rect">
                <a:avLst/>
              </a:prstGeom>
              <a:blipFill>
                <a:blip r:embed="rId2"/>
                <a:stretch>
                  <a:fillRect l="-877" t="-774" r="-1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 flipV="1">
            <a:off x="4563578" y="1582621"/>
            <a:ext cx="2876765" cy="750013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563578" y="2332634"/>
            <a:ext cx="1407560" cy="2332234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9"/>
          <p:cNvCxnSpPr/>
          <p:nvPr/>
        </p:nvCxnSpPr>
        <p:spPr>
          <a:xfrm flipH="1">
            <a:off x="5971138" y="3914855"/>
            <a:ext cx="2866491" cy="750013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3"/>
          <p:cNvCxnSpPr/>
          <p:nvPr/>
        </p:nvCxnSpPr>
        <p:spPr>
          <a:xfrm>
            <a:off x="7430068" y="1582621"/>
            <a:ext cx="1407560" cy="2332234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9"/>
          <p:cNvCxnSpPr/>
          <p:nvPr/>
        </p:nvCxnSpPr>
        <p:spPr>
          <a:xfrm flipH="1">
            <a:off x="7311835" y="3086094"/>
            <a:ext cx="572892" cy="1219219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2"/>
          <p:cNvCxnSpPr/>
          <p:nvPr/>
        </p:nvCxnSpPr>
        <p:spPr>
          <a:xfrm>
            <a:off x="5525546" y="3498751"/>
            <a:ext cx="1786289" cy="806562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8"/>
          <p:cNvCxnSpPr/>
          <p:nvPr/>
        </p:nvCxnSpPr>
        <p:spPr>
          <a:xfrm>
            <a:off x="6768013" y="3303522"/>
            <a:ext cx="543822" cy="1001791"/>
          </a:xfrm>
          <a:prstGeom prst="line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3"/>
          <p:cNvCxnSpPr/>
          <p:nvPr/>
        </p:nvCxnSpPr>
        <p:spPr>
          <a:xfrm flipH="1">
            <a:off x="7311834" y="2411382"/>
            <a:ext cx="1312085" cy="1893931"/>
          </a:xfrm>
          <a:prstGeom prst="line">
            <a:avLst/>
          </a:prstGeom>
          <a:ln w="28575">
            <a:solidFill>
              <a:schemeClr val="accent3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1"/>
          <p:cNvCxnSpPr/>
          <p:nvPr/>
        </p:nvCxnSpPr>
        <p:spPr>
          <a:xfrm flipV="1">
            <a:off x="6768012" y="2411382"/>
            <a:ext cx="1855907" cy="89214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45"/>
              <p:cNvSpPr txBox="1"/>
              <p:nvPr/>
            </p:nvSpPr>
            <p:spPr>
              <a:xfrm>
                <a:off x="5481108" y="3139196"/>
                <a:ext cx="312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108" y="3139196"/>
                <a:ext cx="312393" cy="276999"/>
              </a:xfrm>
              <a:prstGeom prst="rect">
                <a:avLst/>
              </a:prstGeom>
              <a:blipFill>
                <a:blip r:embed="rId3"/>
                <a:stretch>
                  <a:fillRect l="-17647" t="-4444" r="-7843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46"/>
              <p:cNvSpPr txBox="1"/>
              <p:nvPr/>
            </p:nvSpPr>
            <p:spPr>
              <a:xfrm>
                <a:off x="7804219" y="2806584"/>
                <a:ext cx="317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219" y="2806584"/>
                <a:ext cx="317330" cy="276999"/>
              </a:xfrm>
              <a:prstGeom prst="rect">
                <a:avLst/>
              </a:prstGeom>
              <a:blipFill>
                <a:blip r:embed="rId4"/>
                <a:stretch>
                  <a:fillRect l="-17308" t="-4348" r="-7692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47"/>
              <p:cNvSpPr txBox="1"/>
              <p:nvPr/>
            </p:nvSpPr>
            <p:spPr>
              <a:xfrm>
                <a:off x="6292642" y="3139196"/>
                <a:ext cx="3542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𝕏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𝜽</m:t>
                      </m:r>
                    </m:oMath>
                  </m:oMathPara>
                </a14:m>
                <a:endParaRPr 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642" y="3139196"/>
                <a:ext cx="354263" cy="276999"/>
              </a:xfrm>
              <a:prstGeom prst="rect">
                <a:avLst/>
              </a:prstGeom>
              <a:blipFill>
                <a:blip r:embed="rId5"/>
                <a:stretch>
                  <a:fillRect l="-13793" r="-18966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48"/>
              <p:cNvSpPr txBox="1"/>
              <p:nvPr/>
            </p:nvSpPr>
            <p:spPr>
              <a:xfrm>
                <a:off x="8668404" y="2223326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accent3"/>
                          </a:solidFill>
                          <a:latin typeface="Cambria Math" charset="0"/>
                        </a:rPr>
                        <m:t>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404" y="2223326"/>
                <a:ext cx="205184" cy="276999"/>
              </a:xfrm>
              <a:prstGeom prst="rect">
                <a:avLst/>
              </a:prstGeom>
              <a:blipFill>
                <a:blip r:embed="rId6"/>
                <a:stretch>
                  <a:fillRect l="-29412" r="-23529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49"/>
              <p:cNvSpPr txBox="1"/>
              <p:nvPr/>
            </p:nvSpPr>
            <p:spPr>
              <a:xfrm>
                <a:off x="6920700" y="2443464"/>
                <a:ext cx="7822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𝕐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𝕏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𝜽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700" y="2443464"/>
                <a:ext cx="782265" cy="276999"/>
              </a:xfrm>
              <a:prstGeom prst="rect">
                <a:avLst/>
              </a:prstGeom>
              <a:blipFill>
                <a:blip r:embed="rId7"/>
                <a:stretch>
                  <a:fillRect l="-6202" r="-6977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4"/>
              <p:cNvSpPr txBox="1"/>
              <p:nvPr/>
            </p:nvSpPr>
            <p:spPr>
              <a:xfrm>
                <a:off x="5532764" y="1223154"/>
                <a:ext cx="29652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span</m:t>
                      </m:r>
                      <m:r>
                        <a:rPr lang="en-US" altLang="zh-CN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𝕏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𝕏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𝕏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sup>
                            </m:sSup>
                          </m:e>
                        </m:mr>
                      </m:m>
                      <m:r>
                        <a:rPr lang="en-US" altLang="zh-CN" i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764" y="1223154"/>
                <a:ext cx="2965235" cy="276999"/>
              </a:xfrm>
              <a:prstGeom prst="rect">
                <a:avLst/>
              </a:prstGeom>
              <a:blipFill>
                <a:blip r:embed="rId8"/>
                <a:stretch>
                  <a:fillRect l="-1440" t="-4444" r="-2675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7"/>
              <p:cNvSpPr txBox="1"/>
              <p:nvPr/>
            </p:nvSpPr>
            <p:spPr>
              <a:xfrm>
                <a:off x="5418814" y="935593"/>
                <a:ext cx="3003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Subspace</a:t>
                </a:r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of</a:t>
                </a:r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spanned</a:t>
                </a:r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by</a:t>
                </a:r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𝕏</m:t>
                    </m:r>
                  </m:oMath>
                </a14:m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814" y="935593"/>
                <a:ext cx="3003771" cy="369332"/>
              </a:xfrm>
              <a:prstGeom prst="rect">
                <a:avLst/>
              </a:prstGeom>
              <a:blipFill>
                <a:blip r:embed="rId9"/>
                <a:stretch>
                  <a:fillRect l="-1826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圆角矩形 2"/>
              <p:cNvSpPr/>
              <p:nvPr/>
            </p:nvSpPr>
            <p:spPr>
              <a:xfrm>
                <a:off x="3995058" y="4701304"/>
                <a:ext cx="4628862" cy="388620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ysClr val="windowText" lastClr="000000"/>
                    </a:solidFill>
                  </a:rPr>
                  <a:t>这里是两个向量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ysClr val="windowText" lastClr="000000"/>
                            </a:solidFill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sz="1600" dirty="0">
                    <a:solidFill>
                      <a:sysClr val="windowText" lastClr="000000"/>
                    </a:solidFill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ysClr val="windowText" lastClr="000000"/>
                            </a:solidFill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600" dirty="0">
                    <a:solidFill>
                      <a:sysClr val="windowText" lastClr="000000"/>
                    </a:solidFill>
                  </a:rPr>
                  <a:t>的张成空间，以便查看</a:t>
                </a:r>
              </a:p>
            </p:txBody>
          </p:sp>
        </mc:Choice>
        <mc:Fallback xmlns="">
          <p:sp>
            <p:nvSpPr>
              <p:cNvPr id="3" name="圆角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058" y="4701304"/>
                <a:ext cx="4628862" cy="388620"/>
              </a:xfrm>
              <a:prstGeom prst="roundRect">
                <a:avLst/>
              </a:prstGeom>
              <a:blipFill>
                <a:blip r:embed="rId10"/>
                <a:stretch>
                  <a:fillRect b="-735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圆角矩形 2">
                <a:extLst>
                  <a:ext uri="{FF2B5EF4-FFF2-40B4-BE49-F238E27FC236}">
                    <a16:creationId xmlns:a16="http://schemas.microsoft.com/office/drawing/2014/main" id="{BCF58B72-B957-4E83-BCAC-BE10BD9B4E32}"/>
                  </a:ext>
                </a:extLst>
              </p:cNvPr>
              <p:cNvSpPr/>
              <p:nvPr/>
            </p:nvSpPr>
            <p:spPr>
              <a:xfrm>
                <a:off x="986973" y="4693799"/>
                <a:ext cx="2706913" cy="388620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ysClr val="windowText" lastClr="000000"/>
                    </a:solidFill>
                  </a:rPr>
                  <a:t>注意设计矩阵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ysClr val="windowText" lastClr="000000"/>
                        </a:solidFill>
                        <a:latin typeface="Cambria Math" charset="0"/>
                      </a:rPr>
                      <m:t>𝕏</m:t>
                    </m:r>
                  </m:oMath>
                </a14:m>
                <a:r>
                  <a:rPr lang="en-US" altLang="zh-CN" sz="1600" dirty="0">
                    <a:solidFill>
                      <a:sysClr val="windowText" lastClr="000000"/>
                    </a:solidFill>
                  </a:rPr>
                  <a:t>=[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ysClr val="windowText" lastClr="000000"/>
                            </a:solidFill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1600" dirty="0">
                    <a:solidFill>
                      <a:sysClr val="windowText" lastClr="000000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1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ysClr val="windowText" lastClr="000000"/>
                            </a:solidFill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zh-CN" alt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3" name="圆角矩形 2">
                <a:extLst>
                  <a:ext uri="{FF2B5EF4-FFF2-40B4-BE49-F238E27FC236}">
                    <a16:creationId xmlns:a16="http://schemas.microsoft.com/office/drawing/2014/main" id="{BCF58B72-B957-4E83-BCAC-BE10BD9B4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73" y="4693799"/>
                <a:ext cx="2706913" cy="388620"/>
              </a:xfrm>
              <a:prstGeom prst="roundRect">
                <a:avLst/>
              </a:prstGeom>
              <a:blipFill>
                <a:blip r:embed="rId11"/>
                <a:stretch>
                  <a:fillRect b="-10294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53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利用几何含义解释</a:t>
                </a:r>
                <a:r>
                  <a:rPr lang="en-US" altLang="zh-CN" dirty="0"/>
                  <a:t>MSE</a:t>
                </a:r>
                <a:r>
                  <a:rPr lang="zh-CN" altLang="en-US" dirty="0"/>
                  <a:t>目标函数优化</a:t>
                </a:r>
                <a:endParaRPr lang="en-US" altLang="zh-CN" dirty="0"/>
              </a:p>
              <a:p>
                <a:r>
                  <a:rPr lang="zh-CN" altLang="en-US" sz="1800" dirty="0"/>
                  <a:t>令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>
                            <a:latin typeface="Cambria Math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zh-CN" altLang="en-US" sz="1800" dirty="0"/>
                  <a:t>最小化的条件：</a:t>
                </a:r>
                <a:endParaRPr lang="en-US" altLang="zh-CN" sz="1800" dirty="0"/>
              </a:p>
              <a:p>
                <a:pPr lvl="1"/>
                <a:r>
                  <a:rPr lang="zh-CN" altLang="en-US" sz="1600" dirty="0"/>
                  <a:t>向量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</a:rPr>
                      <m:t>𝕐</m:t>
                    </m:r>
                    <m:r>
                      <a:rPr lang="en-US" altLang="zh-CN" sz="1600" i="1">
                        <a:latin typeface="Cambria Math" charset="0"/>
                      </a:rPr>
                      <m:t>−</m:t>
                    </m:r>
                    <m:r>
                      <a:rPr lang="en-US" altLang="zh-CN" sz="1600" i="1">
                        <a:latin typeface="Cambria Math" charset="0"/>
                      </a:rPr>
                      <m:t>𝕏</m:t>
                    </m:r>
                    <m:r>
                      <a:rPr lang="en-US" altLang="zh-CN" sz="1600" b="1" i="1">
                        <a:latin typeface="Cambria Math" charset="0"/>
                      </a:rPr>
                      <m:t>𝜽</m:t>
                    </m:r>
                  </m:oMath>
                </a14:m>
                <a:r>
                  <a:rPr lang="zh-CN" altLang="en-US" sz="1600" dirty="0"/>
                  <a:t>与设计矩阵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sz="1600" dirty="0"/>
                  <a:t>张成的</a:t>
                </a:r>
                <a:r>
                  <a:rPr lang="en-US" altLang="zh-CN" sz="1600" i="1" dirty="0">
                    <a:latin typeface="Calibri" charset="0"/>
                    <a:ea typeface="Calibri" charset="0"/>
                    <a:cs typeface="Calibri" charset="0"/>
                  </a:rPr>
                  <a:t>d</a:t>
                </a:r>
                <a:r>
                  <a:rPr lang="zh-CN" altLang="en-US" sz="1600" dirty="0"/>
                  <a:t>维子空间正交（</a:t>
                </a:r>
                <a:r>
                  <a:rPr lang="en-US" altLang="zh-CN" sz="1600" dirty="0">
                    <a:latin typeface="Calibri" charset="0"/>
                    <a:ea typeface="Calibri" charset="0"/>
                    <a:cs typeface="Calibri" charset="0"/>
                  </a:rPr>
                  <a:t>Orthogonal</a:t>
                </a:r>
                <a:r>
                  <a:rPr lang="zh-CN" altLang="en-US" sz="1600" dirty="0"/>
                  <a:t>）</a:t>
                </a:r>
                <a:endParaRPr lang="en-US" altLang="zh-CN" sz="1600" dirty="0"/>
              </a:p>
              <a:p>
                <a:endParaRPr lang="en-US" altLang="zh-CN" dirty="0"/>
              </a:p>
              <a:p>
                <a:r>
                  <a:rPr lang="zh-CN" altLang="en-US" dirty="0"/>
                  <a:t>根据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正交</a:t>
                </a:r>
                <a:r>
                  <a:rPr lang="zh-CN" altLang="en-US" dirty="0"/>
                  <a:t>的定义，我们得到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根据上式得到最优的参数估计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4"/>
              <p:cNvSpPr txBox="1"/>
              <p:nvPr/>
            </p:nvSpPr>
            <p:spPr>
              <a:xfrm>
                <a:off x="5236131" y="2359818"/>
                <a:ext cx="18642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𝕐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𝕏</m:t>
                          </m:r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131" y="2359818"/>
                <a:ext cx="1864228" cy="307777"/>
              </a:xfrm>
              <a:prstGeom prst="rect">
                <a:avLst/>
              </a:prstGeom>
              <a:blipFill>
                <a:blip r:embed="rId3"/>
                <a:stretch>
                  <a:fillRect l="-2941" t="-1961" r="-2288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"/>
              <p:cNvSpPr txBox="1"/>
              <p:nvPr/>
            </p:nvSpPr>
            <p:spPr>
              <a:xfrm>
                <a:off x="5236131" y="2835770"/>
                <a:ext cx="22518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i="1">
                          <a:latin typeface="Cambria Math" charset="0"/>
                        </a:rPr>
                        <m:t>𝕐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charset="0"/>
                        </a:rPr>
                        <m:t>𝕏</m:t>
                      </m:r>
                      <m:r>
                        <a:rPr lang="en-US" altLang="zh-CN" sz="2000" b="1" i="1" smtClean="0">
                          <a:latin typeface="Cambria Math" charset="0"/>
                        </a:rPr>
                        <m:t>𝜽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131" y="2835770"/>
                <a:ext cx="2251835" cy="307777"/>
              </a:xfrm>
              <a:prstGeom prst="rect">
                <a:avLst/>
              </a:prstGeom>
              <a:blipFill>
                <a:blip r:embed="rId4"/>
                <a:stretch>
                  <a:fillRect l="-1626" t="-1961" r="-2168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6"/>
              <p:cNvSpPr txBox="1"/>
              <p:nvPr/>
            </p:nvSpPr>
            <p:spPr>
              <a:xfrm>
                <a:off x="5159931" y="3919536"/>
                <a:ext cx="1977529" cy="3207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0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𝕏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𝕏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smtClean="0">
                              <a:latin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charset="0"/>
                        </a:rPr>
                        <m:t>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931" y="3919536"/>
                <a:ext cx="1977529" cy="320729"/>
              </a:xfrm>
              <a:prstGeom prst="rect">
                <a:avLst/>
              </a:prstGeom>
              <a:blipFill>
                <a:blip r:embed="rId5"/>
                <a:stretch>
                  <a:fillRect b="-24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7"/>
          <p:cNvSpPr/>
          <p:nvPr/>
        </p:nvSpPr>
        <p:spPr>
          <a:xfrm>
            <a:off x="4803934" y="3788569"/>
            <a:ext cx="2684032" cy="528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72FB62AD-281F-4294-8195-F7DF9D2292F1}"/>
              </a:ext>
            </a:extLst>
          </p:cNvPr>
          <p:cNvSpPr/>
          <p:nvPr/>
        </p:nvSpPr>
        <p:spPr>
          <a:xfrm>
            <a:off x="6008914" y="3207657"/>
            <a:ext cx="424543" cy="468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78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课堂练习</a:t>
                </a:r>
                <a:endParaRPr lang="en-US" altLang="zh-CN" dirty="0"/>
              </a:p>
              <a:p>
                <a:r>
                  <a:rPr lang="zh-CN" altLang="en-US" sz="1800" dirty="0"/>
                  <a:t>给定一组训练数据</a:t>
                </a:r>
                <a:endParaRPr lang="en-US" altLang="zh-CN" sz="1800" dirty="0"/>
              </a:p>
              <a:p>
                <a:pPr lvl="1"/>
                <a:r>
                  <a:rPr lang="en-US" altLang="zh-CN" sz="1600" dirty="0"/>
                  <a:t>(2,4)</a:t>
                </a:r>
              </a:p>
              <a:p>
                <a:pPr lvl="1"/>
                <a:r>
                  <a:rPr lang="en-US" altLang="zh-CN" sz="1600" dirty="0"/>
                  <a:t>(5,1)</a:t>
                </a:r>
              </a:p>
              <a:p>
                <a:pPr lvl="1"/>
                <a:r>
                  <a:rPr lang="en-US" altLang="zh-CN" sz="1600" dirty="0"/>
                  <a:t>(8,9)</a:t>
                </a:r>
              </a:p>
              <a:p>
                <a:r>
                  <a:rPr lang="zh-CN" altLang="en-US" sz="1800" dirty="0"/>
                  <a:t>请按照以下公式计算线性回归模型的最优参数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1" i="1">
                            <a:latin typeface="Cambria Math" charset="0"/>
                          </a:rPr>
                          <m:t>𝜽</m:t>
                        </m:r>
                      </m:e>
                    </m:acc>
                  </m:oMath>
                </a14:m>
                <a:endParaRPr lang="en-US" altLang="zh-CN" sz="1800" b="1" dirty="0"/>
              </a:p>
              <a:p>
                <a:pPr lvl="1"/>
                <a:r>
                  <a:rPr lang="zh-CN" altLang="en-US" sz="1600" dirty="0"/>
                  <a:t>注：可以使用</a:t>
                </a:r>
                <a:r>
                  <a:rPr lang="en-US" altLang="zh-CN" sz="1600" dirty="0"/>
                  <a:t>python</a:t>
                </a:r>
                <a:r>
                  <a:rPr lang="zh-CN" altLang="en-US" sz="1600" dirty="0"/>
                  <a:t>辅助计算</a:t>
                </a:r>
                <a14:m>
                  <m:oMath xmlns:m="http://schemas.openxmlformats.org/officeDocument/2006/math">
                    <a:fld id="{302A9B2B-C75E-4FEB-94F1-E6A36E530E4E}" type="mathplaceholder">
                      <a:rPr lang="zh-CN" altLang="en-US" sz="1600" i="1" smtClean="0">
                        <a:latin typeface="Cambria Math" panose="02040503050406030204" pitchFamily="18" charset="0"/>
                      </a:rPr>
                      <a:t>在此处键入公式。</a:t>
                    </a:fld>
                  </m:oMath>
                </a14:m>
                <a:endParaRPr lang="en-US" altLang="zh-CN" sz="1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r="21221" b="78307"/>
          <a:stretch/>
        </p:blipFill>
        <p:spPr>
          <a:xfrm>
            <a:off x="4913653" y="4185805"/>
            <a:ext cx="3693318" cy="586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351741" y="3267264"/>
                <a:ext cx="1367489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charset="0"/>
                        </a:rPr>
                        <m:t>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741" y="3267264"/>
                <a:ext cx="1367489" cy="8249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781116" y="3267264"/>
                <a:ext cx="1003608" cy="823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charset="0"/>
                        </a:rPr>
                        <m:t>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16" y="3267264"/>
                <a:ext cx="1003608" cy="8238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左弧形箭头 2"/>
          <p:cNvSpPr/>
          <p:nvPr/>
        </p:nvSpPr>
        <p:spPr>
          <a:xfrm rot="10800000" flipV="1">
            <a:off x="6262267" y="3442684"/>
            <a:ext cx="1459230" cy="7431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707803" y="3005173"/>
                <a:ext cx="1800493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把</m:t>
                    </m:r>
                  </m:oMath>
                </a14:m>
                <a:r>
                  <a:rPr lang="zh-CN" altLang="en-US" dirty="0"/>
                  <a:t>实际数据代入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803" y="3005173"/>
                <a:ext cx="1800493" cy="369332"/>
              </a:xfrm>
              <a:prstGeom prst="rect">
                <a:avLst/>
              </a:prstGeom>
              <a:blipFill>
                <a:blip r:embed="rId6"/>
                <a:stretch>
                  <a:fillRect l="-336" t="-12698" r="-2685" b="-1746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039FB185-F9A8-4B03-9E62-817E03932D76}"/>
              </a:ext>
            </a:extLst>
          </p:cNvPr>
          <p:cNvSpPr/>
          <p:nvPr/>
        </p:nvSpPr>
        <p:spPr>
          <a:xfrm>
            <a:off x="2153177" y="4205393"/>
            <a:ext cx="191751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注意加上</a:t>
            </a:r>
            <a:r>
              <a:rPr lang="en-US" altLang="zh-CN" dirty="0"/>
              <a:t>1</a:t>
            </a:r>
            <a:r>
              <a:rPr lang="zh-CN" altLang="en-US" dirty="0"/>
              <a:t>这一列</a:t>
            </a:r>
          </a:p>
        </p:txBody>
      </p:sp>
    </p:spTree>
    <p:extLst>
      <p:ext uri="{BB962C8B-B14F-4D97-AF65-F5344CB8AC3E}">
        <p14:creationId xmlns:p14="http://schemas.microsoft.com/office/powerpoint/2010/main" val="395791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验证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983" y="680720"/>
            <a:ext cx="4117808" cy="4213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28" y="1840230"/>
            <a:ext cx="2481953" cy="222123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4274820" y="1840230"/>
            <a:ext cx="2042160" cy="1322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用</a:t>
            </a:r>
            <a:r>
              <a:rPr lang="en-US" altLang="zh-CN" sz="1200" dirty="0" err="1"/>
              <a:t>LinearRegression</a:t>
            </a:r>
            <a:r>
              <a:rPr lang="zh-CN" altLang="en-US" sz="1200" dirty="0"/>
              <a:t>模型</a:t>
            </a:r>
          </a:p>
        </p:txBody>
      </p:sp>
      <p:sp>
        <p:nvSpPr>
          <p:cNvPr id="7" name="右箭头 6"/>
          <p:cNvSpPr/>
          <p:nvPr/>
        </p:nvSpPr>
        <p:spPr>
          <a:xfrm>
            <a:off x="4314825" y="3483610"/>
            <a:ext cx="1962150" cy="1155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矩阵运算解析解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6366510" y="3637042"/>
            <a:ext cx="1581150" cy="54633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6342220" y="1701800"/>
            <a:ext cx="2344580" cy="51181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14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深入理解最优参数估计：最优的参数估计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当维数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zh-CN" altLang="en-US" dirty="0"/>
                  <a:t>远小于数据量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zh-CN" altLang="en-US" dirty="0"/>
                  <a:t>时</a:t>
                </a:r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A68746F5-AA95-48D8-B539-CB142622B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828" y="2041368"/>
            <a:ext cx="6350000" cy="265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1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线性代数背景知识：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矩阵的秩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r>
                  <a:rPr lang="zh-CN" altLang="en-US" dirty="0"/>
                  <a:t>一个矩阵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的秩，记为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charset="0"/>
                      </a:rPr>
                      <m:t>rank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i="1" dirty="0">
                        <a:latin typeface="Cambria Math" charset="0"/>
                      </a:rPr>
                      <m:t>𝐴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定义为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zh-CN" altLang="en-US" dirty="0"/>
                  <a:t>包含的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线性无关的</a:t>
                </a:r>
                <a:r>
                  <a:rPr lang="zh-CN" altLang="en-US" dirty="0"/>
                  <a:t>列（或行）的最大个数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一些基本的性质：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矩阵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zh-CN" altLang="en-US" dirty="0"/>
                  <a:t>的秩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</a:rPr>
                      <m:t>rank</m:t>
                    </m:r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𝐴</m:t>
                    </m:r>
                    <m:r>
                      <a:rPr lang="en-US" altLang="zh-CN" i="1">
                        <a:latin typeface="Cambria Math" charset="0"/>
                      </a:rPr>
                      <m:t>)≤</m:t>
                    </m:r>
                    <m:func>
                      <m:funcPr>
                        <m:ctrlPr>
                          <a:rPr lang="zh-CN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min</m:t>
                        </m:r>
                      </m:fName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在方块矩阵（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𝑚</m:t>
                    </m:r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zh-CN" altLang="en-US" dirty="0"/>
                  <a:t>）的情况下，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zh-CN" altLang="en-US" dirty="0"/>
                  <a:t>是可逆的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当且仅当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</a:rPr>
                      <m:t>rank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zh-CN" altLang="en-US" dirty="0"/>
                  <a:t>，即矩阵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zh-CN" altLang="en-US" dirty="0"/>
                  <a:t>有满秩</a:t>
                </a:r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1238250" y="2952750"/>
            <a:ext cx="4926330" cy="71247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3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深入理解最优参数估计</a:t>
                </a:r>
                <a:endParaRPr lang="en-US" altLang="zh-CN" dirty="0"/>
              </a:p>
              <a:p>
                <a:r>
                  <a:rPr lang="zh-CN" altLang="en-US" dirty="0"/>
                  <a:t>上式中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zh-CN" altLang="en-US" dirty="0"/>
                  <a:t>有唯一解的条件是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可逆</a:t>
                </a:r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dirty="0"/>
                  <a:t>可逆的充分必要条件是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dirty="0"/>
                  <a:t>满秩，即秩为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𝑑</m:t>
                    </m:r>
                    <m:r>
                      <a:rPr lang="en-US" altLang="zh-CN" i="1">
                        <a:latin typeface="Cambria Math" charset="0"/>
                      </a:rPr>
                      <m:t>+1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矩阵秩的含义：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包含线性独立的列（或行）的个数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endParaRPr lang="en-US" altLang="zh-CN" dirty="0"/>
              </a:p>
              <a:p>
                <a:pPr lvl="1"/>
                <a:r>
                  <a:rPr lang="zh-CN" altLang="en-US" dirty="0"/>
                  <a:t>由于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dirty="0"/>
                  <a:t>的秩相等，上述条件等价于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dirty="0"/>
                  <a:t>的秩为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𝑑</m:t>
                    </m:r>
                    <m:r>
                      <a:rPr lang="en-US" altLang="zh-CN" i="1" dirty="0">
                        <a:latin typeface="Cambria Math" charset="0"/>
                      </a:rPr>
                      <m:t>+1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pPr lvl="1"/>
                <a:r>
                  <a:rPr lang="zh-CN" altLang="en-US" dirty="0"/>
                  <a:t>因此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zh-CN" altLang="en-US" dirty="0"/>
                  <a:t>有唯一解的条件是，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charset="0"/>
                      </a:rPr>
                      <m:t>𝒅</m:t>
                    </m:r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</a:rPr>
                  <a:t>个输入变量彼此线性独立！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8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多元线性回归（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Multiple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Linear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Regression,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MLR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在简单（一元）线性回归</a:t>
            </a:r>
            <a:r>
              <a:rPr lang="en-US" altLang="zh-CN" dirty="0"/>
              <a:t>SLR</a:t>
            </a:r>
            <a:r>
              <a:rPr lang="zh-CN" altLang="en-US" dirty="0"/>
              <a:t>模型基础上添加</a:t>
            </a:r>
            <a:r>
              <a:rPr lang="zh-CN" altLang="en-US" b="1" dirty="0">
                <a:solidFill>
                  <a:srgbClr val="C00000"/>
                </a:solidFill>
              </a:rPr>
              <a:t>更多的独立变量</a:t>
            </a:r>
            <a:endParaRPr lang="en-US" altLang="zh-CN" b="1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思考：</a:t>
            </a:r>
            <a:endParaRPr lang="en-US" altLang="zh-CN" dirty="0"/>
          </a:p>
          <a:p>
            <a:pPr lvl="1"/>
            <a:r>
              <a:rPr lang="zh-CN" altLang="en-US" dirty="0"/>
              <a:t>上面为什么强调</a:t>
            </a:r>
            <a:r>
              <a:rPr lang="zh-CN" altLang="en-US" dirty="0">
                <a:solidFill>
                  <a:srgbClr val="C00000"/>
                </a:solidFill>
              </a:rPr>
              <a:t>独立变量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/>
            <a:r>
              <a:rPr lang="zh-CN" altLang="en-US" dirty="0"/>
              <a:t>给定</a:t>
            </a:r>
            <a:r>
              <a:rPr lang="en-US" altLang="zh-CN" dirty="0"/>
              <a:t>MSE</a:t>
            </a:r>
            <a:r>
              <a:rPr lang="zh-CN" altLang="en-US" dirty="0"/>
              <a:t>损失函数，</a:t>
            </a:r>
            <a:r>
              <a:rPr lang="en-US" altLang="zh-CN" dirty="0"/>
              <a:t>SLR</a:t>
            </a:r>
            <a:r>
              <a:rPr lang="zh-CN" altLang="en-US" dirty="0"/>
              <a:t>模型有唯一解，</a:t>
            </a:r>
            <a:r>
              <a:rPr lang="en-US" altLang="zh-CN" dirty="0"/>
              <a:t>MLR</a:t>
            </a:r>
            <a:r>
              <a:rPr lang="zh-CN" altLang="en-US" dirty="0"/>
              <a:t>有</a:t>
            </a:r>
            <a:r>
              <a:rPr lang="zh-CN" altLang="en-US" dirty="0">
                <a:solidFill>
                  <a:srgbClr val="C00000"/>
                </a:solidFill>
              </a:rPr>
              <a:t>唯一解</a:t>
            </a:r>
            <a:r>
              <a:rPr lang="zh-CN" altLang="en-US" dirty="0"/>
              <a:t>吗？</a:t>
            </a:r>
            <a:endParaRPr lang="en-US" altLang="zh-CN" dirty="0"/>
          </a:p>
          <a:p>
            <a:pPr lvl="1"/>
            <a:r>
              <a:rPr lang="zh-CN" altLang="en-US" dirty="0"/>
              <a:t>如果希望</a:t>
            </a:r>
            <a:r>
              <a:rPr lang="en-US" altLang="zh-CN" dirty="0"/>
              <a:t>MLR</a:t>
            </a:r>
            <a:r>
              <a:rPr lang="zh-CN" altLang="en-US" dirty="0"/>
              <a:t>满足在</a:t>
            </a:r>
            <a:r>
              <a:rPr lang="en-US" altLang="zh-CN" dirty="0"/>
              <a:t>MSE</a:t>
            </a:r>
            <a:r>
              <a:rPr lang="zh-CN" altLang="en-US" dirty="0"/>
              <a:t>损失函数下有唯一解的</a:t>
            </a:r>
            <a:r>
              <a:rPr lang="zh-CN" altLang="en-US" dirty="0">
                <a:solidFill>
                  <a:srgbClr val="C00000"/>
                </a:solidFill>
              </a:rPr>
              <a:t>条件</a:t>
            </a:r>
            <a:r>
              <a:rPr lang="zh-CN" altLang="en-US" dirty="0"/>
              <a:t>是什么？</a:t>
            </a:r>
            <a:endParaRPr lang="en-US" altLang="zh-CN" dirty="0"/>
          </a:p>
          <a:p>
            <a:pPr lvl="1"/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36375" y="3563797"/>
                <a:ext cx="7270694" cy="38093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因此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zh-CN" altLang="en-US" dirty="0"/>
                  <a:t>有唯一解的条件是，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charset="0"/>
                      </a:rPr>
                      <m:t>𝒅</m:t>
                    </m:r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</a:rPr>
                  <a:t>个输入变量俩俩之间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——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彼此线性独立！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75" y="3563797"/>
                <a:ext cx="7270694" cy="380938"/>
              </a:xfrm>
              <a:prstGeom prst="rect">
                <a:avLst/>
              </a:prstGeom>
              <a:blipFill>
                <a:blip r:embed="rId2"/>
                <a:stretch>
                  <a:fillRect l="-670" t="-10938" b="-2343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00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建立</a:t>
            </a:r>
            <a:r>
              <a:rPr lang="en-US" altLang="zh-CN" dirty="0"/>
              <a:t>MLR</a:t>
            </a:r>
            <a:r>
              <a:rPr lang="zh-CN" altLang="en-US" dirty="0"/>
              <a:t>模型</a:t>
            </a:r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 err="1"/>
              <a:t>sklearn</a:t>
            </a:r>
            <a:r>
              <a:rPr lang="zh-CN" altLang="en-US" dirty="0"/>
              <a:t>库的</a:t>
            </a:r>
            <a:r>
              <a:rPr lang="en-US" altLang="zh-CN" dirty="0" err="1"/>
              <a:t>linear_model</a:t>
            </a:r>
            <a:r>
              <a:rPr lang="zh-CN" altLang="en-US" dirty="0"/>
              <a:t>包，得到模型</a:t>
            </a:r>
            <a:endParaRPr lang="en-US" altLang="zh-CN" dirty="0"/>
          </a:p>
          <a:p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99113" y="2678384"/>
                <a:ext cx="4806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charset="0"/>
                        </a:rPr>
                        <m:t>PRICE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=−1.36+5.09</m:t>
                      </m:r>
                      <m:r>
                        <a:rPr lang="zh-CN" altLang="en-US" b="0" i="1" smtClean="0">
                          <a:latin typeface="Cambria Math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RM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−0.64</m:t>
                          </m:r>
                        </m:e>
                      </m:d>
                      <m:r>
                        <a:rPr lang="zh-CN" altLang="en-US" b="0" i="1" smtClean="0">
                          <a:latin typeface="Cambria Math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LSTAT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113" y="2678384"/>
                <a:ext cx="4806124" cy="276999"/>
              </a:xfrm>
              <a:prstGeom prst="rect">
                <a:avLst/>
              </a:prstGeom>
              <a:blipFill>
                <a:blip r:embed="rId2"/>
                <a:stretch>
                  <a:fillRect l="-253" r="-380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727" y="1634301"/>
            <a:ext cx="5600510" cy="9260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86" y="2955383"/>
            <a:ext cx="2715900" cy="1456848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5354856" y="3248084"/>
            <a:ext cx="2559780" cy="927783"/>
          </a:xfrm>
          <a:prstGeom prst="wedgeRoundRectCallout">
            <a:avLst>
              <a:gd name="adj1" fmla="val -92562"/>
              <a:gd name="adj2" fmla="val -16098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给定两个输入变量，如</a:t>
            </a:r>
            <a:r>
              <a:rPr lang="en-US" altLang="zh-CN" sz="1500" dirty="0">
                <a:latin typeface="Calibri" charset="0"/>
                <a:ea typeface="Calibri" charset="0"/>
                <a:cs typeface="Calibri" charset="0"/>
              </a:rPr>
              <a:t>RM</a:t>
            </a: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1500" dirty="0">
                <a:latin typeface="Calibri" charset="0"/>
                <a:ea typeface="Calibri" charset="0"/>
                <a:cs typeface="Calibri" charset="0"/>
              </a:rPr>
              <a:t>LSTAT</a:t>
            </a: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，线性回归计算的结果是三维中的</a:t>
            </a:r>
            <a:r>
              <a:rPr lang="zh-CN" altLang="en-US" sz="15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一个平面</a:t>
            </a:r>
            <a:endParaRPr lang="en-US" sz="15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14" y="4454026"/>
            <a:ext cx="7313521" cy="46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将求得的</a:t>
            </a:r>
            <a:r>
              <a:rPr lang="en-US" altLang="zh-CN" dirty="0"/>
              <a:t>MLR</a:t>
            </a:r>
            <a:r>
              <a:rPr lang="zh-CN" altLang="en-US" dirty="0"/>
              <a:t>模型可视化在二维平面上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38" y="1498332"/>
            <a:ext cx="5484922" cy="25194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14" y="4454026"/>
            <a:ext cx="7313521" cy="46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3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多元线性回归（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Multiple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Linear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Regression,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MLR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多元线性回归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在简单（一元）线性回归</a:t>
                </a:r>
                <a:r>
                  <a:rPr lang="en-US" altLang="zh-CN" dirty="0"/>
                  <a:t>SLR</a:t>
                </a:r>
                <a:r>
                  <a:rPr lang="zh-CN" altLang="en-US" dirty="0"/>
                  <a:t>模型基础上添加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更多的独立变量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r>
                  <a:rPr lang="zh-CN" altLang="en-US" dirty="0"/>
                  <a:t>多元线性回归的一般形式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1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8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i="1">
                          <a:latin typeface="Cambria Math" charset="0"/>
                        </a:rPr>
                        <m:t>+…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800" i="1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8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18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1800" dirty="0"/>
              </a:p>
              <a:p>
                <a:r>
                  <a:rPr lang="zh-CN" altLang="en-US" dirty="0"/>
                  <a:t>基本概念：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输入变量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也称：特征（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Feature</a:t>
                </a:r>
                <a:r>
                  <a:rPr lang="zh-CN" altLang="en-US" dirty="0"/>
                  <a:t>）、协变量（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Covariate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、解释变量（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Explanatory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Variable</a:t>
                </a:r>
                <a:r>
                  <a:rPr lang="zh-CN" altLang="en-US" dirty="0"/>
                  <a:t>）、回归量（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Regressor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度量了输入变量对预测值的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权重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/>
                  <a:t>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为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截距项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43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85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如何求解最优参数估计？</a:t>
            </a:r>
            <a:endParaRPr lang="en-US" altLang="zh-CN" dirty="0"/>
          </a:p>
          <a:p>
            <a:r>
              <a:rPr lang="zh-CN" altLang="en-US" dirty="0"/>
              <a:t>方法</a:t>
            </a:r>
            <a:r>
              <a:rPr lang="en-US" altLang="zh-CN" dirty="0"/>
              <a:t>1</a:t>
            </a:r>
            <a:r>
              <a:rPr lang="zh-CN" altLang="en-US" dirty="0"/>
              <a:t>：计算解析解</a:t>
            </a:r>
            <a:endParaRPr lang="en-US" altLang="zh-CN" dirty="0"/>
          </a:p>
          <a:p>
            <a:endParaRPr kumimoji="1" lang="en-US" altLang="zh-CN" dirty="0"/>
          </a:p>
        </p:txBody>
      </p:sp>
      <p:grpSp>
        <p:nvGrpSpPr>
          <p:cNvPr id="6" name="Group 6"/>
          <p:cNvGrpSpPr/>
          <p:nvPr/>
        </p:nvGrpSpPr>
        <p:grpSpPr>
          <a:xfrm>
            <a:off x="1357313" y="1817595"/>
            <a:ext cx="6197918" cy="2434366"/>
            <a:chOff x="1357312" y="1434692"/>
            <a:chExt cx="6429375" cy="2705915"/>
          </a:xfrm>
        </p:grpSpPr>
        <p:pic>
          <p:nvPicPr>
            <p:cNvPr id="7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312" y="1434692"/>
              <a:ext cx="6429375" cy="2705915"/>
            </a:xfrm>
            <a:prstGeom prst="rect">
              <a:avLst/>
            </a:prstGeom>
          </p:spPr>
        </p:pic>
        <p:sp>
          <p:nvSpPr>
            <p:cNvPr id="8" name="TextBox 5"/>
            <p:cNvSpPr txBox="1"/>
            <p:nvPr/>
          </p:nvSpPr>
          <p:spPr>
            <a:xfrm>
              <a:off x="1357312" y="2939840"/>
              <a:ext cx="49885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rgbClr val="69B035"/>
                  </a:solidFill>
                </a:rPr>
                <a:t>d+1</a:t>
              </a:r>
              <a:endParaRPr lang="en-US" sz="1600">
                <a:solidFill>
                  <a:srgbClr val="69B035"/>
                </a:solidFill>
              </a:endParaRPr>
            </a:p>
          </p:txBody>
        </p:sp>
        <p:sp>
          <p:nvSpPr>
            <p:cNvPr id="9" name="TextBox 7"/>
            <p:cNvSpPr txBox="1"/>
            <p:nvPr/>
          </p:nvSpPr>
          <p:spPr>
            <a:xfrm>
              <a:off x="5174456" y="2939840"/>
              <a:ext cx="49885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rgbClr val="69B035"/>
                  </a:solidFill>
                </a:rPr>
                <a:t>d+1</a:t>
              </a:r>
              <a:endParaRPr lang="en-US" sz="1600">
                <a:solidFill>
                  <a:srgbClr val="69B035"/>
                </a:solidFill>
              </a:endParaRPr>
            </a:p>
          </p:txBody>
        </p:sp>
        <p:sp>
          <p:nvSpPr>
            <p:cNvPr id="10" name="TextBox 8"/>
            <p:cNvSpPr txBox="1"/>
            <p:nvPr/>
          </p:nvSpPr>
          <p:spPr>
            <a:xfrm>
              <a:off x="3862387" y="2215939"/>
              <a:ext cx="49885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rgbClr val="69B035"/>
                  </a:solidFill>
                </a:rPr>
                <a:t>d+1</a:t>
              </a:r>
              <a:endParaRPr lang="en-US" sz="1600">
                <a:solidFill>
                  <a:srgbClr val="69B035"/>
                </a:solidFill>
              </a:endParaRPr>
            </a:p>
          </p:txBody>
        </p:sp>
      </p:grpSp>
      <p:sp>
        <p:nvSpPr>
          <p:cNvPr id="11" name="TextBox 9"/>
          <p:cNvSpPr txBox="1"/>
          <p:nvPr/>
        </p:nvSpPr>
        <p:spPr>
          <a:xfrm>
            <a:off x="3471028" y="436871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时间复杂度高！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36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如何求解最优参数估计？</a:t>
                </a:r>
                <a:endParaRPr lang="en-US" altLang="zh-CN" dirty="0"/>
              </a:p>
              <a:p>
                <a:r>
                  <a:rPr lang="zh-CN" altLang="en-US" dirty="0"/>
                  <a:t>方法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：暴力搜索方法，枚举可能的参数值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𝜃</m:t>
                    </m:r>
                  </m:oMath>
                </a14:m>
                <a:r>
                  <a:rPr lang="zh-CN" altLang="en-US" dirty="0"/>
                  <a:t>，计算</a:t>
                </a:r>
                <a:r>
                  <a:rPr lang="en-US" altLang="zh-CN" dirty="0"/>
                  <a:t>MSE</a:t>
                </a: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10" y="1670240"/>
            <a:ext cx="4177887" cy="2234820"/>
          </a:xfrm>
          <a:prstGeom prst="rect">
            <a:avLst/>
          </a:prstGeom>
        </p:spPr>
      </p:pic>
      <p:sp>
        <p:nvSpPr>
          <p:cNvPr id="5" name="TextBox 11"/>
          <p:cNvSpPr txBox="1"/>
          <p:nvPr/>
        </p:nvSpPr>
        <p:spPr>
          <a:xfrm>
            <a:off x="5059798" y="425147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枚举复杂度高！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1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如何求解最优参数估计？</a:t>
            </a:r>
            <a:endParaRPr lang="en-US" altLang="zh-CN" dirty="0"/>
          </a:p>
          <a:p>
            <a:r>
              <a:rPr lang="zh-CN" altLang="en-US" dirty="0"/>
              <a:t>方法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zh-CN" altLang="en-US"/>
              <a:t>梯度下降法（</a:t>
            </a:r>
            <a:r>
              <a:rPr lang="en-US" altLang="zh-CN">
                <a:latin typeface="Calibri" charset="0"/>
                <a:ea typeface="Calibri" charset="0"/>
                <a:cs typeface="Calibri" charset="0"/>
              </a:rPr>
              <a:t>Gradient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Decent,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GD</a:t>
            </a:r>
            <a:r>
              <a:rPr lang="zh-CN" altLang="en-US" dirty="0"/>
              <a:t>）</a:t>
            </a:r>
            <a:endParaRPr kumimoji="1" lang="en-US" altLang="zh-CN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"/>
          <a:stretch/>
        </p:blipFill>
        <p:spPr>
          <a:xfrm>
            <a:off x="1173480" y="1642465"/>
            <a:ext cx="6084570" cy="2863854"/>
          </a:xfrm>
          <a:prstGeom prst="rect">
            <a:avLst/>
          </a:prstGeom>
        </p:spPr>
      </p:pic>
      <p:sp>
        <p:nvSpPr>
          <p:cNvPr id="7" name="Rectangle 5"/>
          <p:cNvSpPr/>
          <p:nvPr/>
        </p:nvSpPr>
        <p:spPr>
          <a:xfrm>
            <a:off x="7311571" y="2197527"/>
            <a:ext cx="1383321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rgbClr val="C00000"/>
                </a:solidFill>
              </a:rPr>
              <a:t>接下来探讨梯度下降法求解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83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多元线性回归：梯度下降算法求解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009582" y="1657714"/>
                <a:ext cx="4240263" cy="199208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uk-UA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uk-UA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582" y="1657714"/>
                <a:ext cx="4240263" cy="19920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754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r>
              <a:rPr lang="zh-CN" altLang="en-US" dirty="0"/>
              <a:t>目标函数</a:t>
            </a:r>
            <a:endParaRPr lang="en-US" altLang="zh-CN" dirty="0"/>
          </a:p>
          <a:p>
            <a:pPr lvl="1"/>
            <a:r>
              <a:rPr lang="zh-CN" altLang="en-US" dirty="0"/>
              <a:t>注意：这里把样本数量记为</a:t>
            </a:r>
            <a:r>
              <a:rPr lang="en-US" altLang="zh-CN" dirty="0"/>
              <a:t>m</a:t>
            </a:r>
          </a:p>
          <a:p>
            <a:pPr lvl="1"/>
            <a:r>
              <a:rPr lang="zh-CN" altLang="en-US" dirty="0"/>
              <a:t>现在有</a:t>
            </a:r>
            <a:r>
              <a:rPr lang="en-US" altLang="zh-CN" dirty="0"/>
              <a:t>m</a:t>
            </a:r>
            <a:r>
              <a:rPr lang="zh-CN" altLang="en-US" dirty="0"/>
              <a:t>个样本，每个样本都有误差</a:t>
            </a:r>
            <a:endParaRPr lang="en-US" altLang="zh-CN" dirty="0"/>
          </a:p>
          <a:p>
            <a:pPr lvl="1"/>
            <a:r>
              <a:rPr lang="zh-CN" altLang="en-US" dirty="0"/>
              <a:t>均方差：作为</a:t>
            </a:r>
            <a:r>
              <a:rPr lang="zh-CN" altLang="en-US" dirty="0">
                <a:solidFill>
                  <a:srgbClr val="C00000"/>
                </a:solidFill>
              </a:rPr>
              <a:t>损失函数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26" name="Picture 2" descr="Cost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813" y="2835592"/>
            <a:ext cx="5867400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D1CBC5D-7298-42A4-9755-E15BA53DAB00}"/>
              </a:ext>
            </a:extLst>
          </p:cNvPr>
          <p:cNvSpPr/>
          <p:nvPr/>
        </p:nvSpPr>
        <p:spPr>
          <a:xfrm>
            <a:off x="2344057" y="4423229"/>
            <a:ext cx="4288972" cy="4195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分母里的</a:t>
            </a:r>
            <a:r>
              <a:rPr lang="en-US" altLang="zh-CN" dirty="0">
                <a:solidFill>
                  <a:sysClr val="windowText" lastClr="000000"/>
                </a:solidFill>
              </a:rPr>
              <a:t>2</a:t>
            </a:r>
            <a:r>
              <a:rPr lang="zh-CN" altLang="en-US" dirty="0">
                <a:solidFill>
                  <a:sysClr val="windowText" lastClr="000000"/>
                </a:solidFill>
              </a:rPr>
              <a:t>，是为了求导以后，容易消项</a:t>
            </a:r>
          </a:p>
        </p:txBody>
      </p:sp>
    </p:spTree>
    <p:extLst>
      <p:ext uri="{BB962C8B-B14F-4D97-AF65-F5344CB8AC3E}">
        <p14:creationId xmlns:p14="http://schemas.microsoft.com/office/powerpoint/2010/main" val="95803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多元线性回归：梯度下降算法求解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目标函数对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求偏导数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52" y="1684426"/>
            <a:ext cx="5680734" cy="8189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52" y="2567553"/>
            <a:ext cx="5680734" cy="8582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52" y="3502004"/>
            <a:ext cx="5680734" cy="9434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0162" y="4485340"/>
            <a:ext cx="478570" cy="2708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CFE09A7-7C7C-40C5-9C15-19A6C38AB40E}"/>
                  </a:ext>
                </a:extLst>
              </p:cNvPr>
              <p:cNvSpPr/>
              <p:nvPr/>
            </p:nvSpPr>
            <p:spPr>
              <a:xfrm>
                <a:off x="6218233" y="2460044"/>
                <a:ext cx="2888931" cy="135909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p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uk-UA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uk-UA" altLang="zh-CN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CFE09A7-7C7C-40C5-9C15-19A6C38AB4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233" y="2460044"/>
                <a:ext cx="2888931" cy="13590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箭头: 左 9">
            <a:extLst>
              <a:ext uri="{FF2B5EF4-FFF2-40B4-BE49-F238E27FC236}">
                <a16:creationId xmlns:a16="http://schemas.microsoft.com/office/drawing/2014/main" id="{2FFC16BC-54B4-4168-8ADA-1E0CE3E4C168}"/>
              </a:ext>
            </a:extLst>
          </p:cNvPr>
          <p:cNvSpPr/>
          <p:nvPr/>
        </p:nvSpPr>
        <p:spPr>
          <a:xfrm>
            <a:off x="5842001" y="2973456"/>
            <a:ext cx="333828" cy="34834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2" descr="Cost Function">
            <a:extLst>
              <a:ext uri="{FF2B5EF4-FFF2-40B4-BE49-F238E27FC236}">
                <a16:creationId xmlns:a16="http://schemas.microsoft.com/office/drawing/2014/main" id="{5C0DA9B9-3F17-4F6E-BD7C-33FAB0595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771" y="819150"/>
            <a:ext cx="3283239" cy="86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17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多元线性回归：梯度下降算法求解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目标函数对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求编导</a:t>
                </a:r>
                <a:endParaRPr lang="en-US" altLang="zh-CN" dirty="0"/>
              </a:p>
              <a:p>
                <a:pPr lvl="1"/>
                <a:r>
                  <a:rPr lang="zh-CN" altLang="en-US" dirty="0">
                    <a:solidFill>
                      <a:srgbClr val="C00000"/>
                    </a:solidFill>
                  </a:rPr>
                  <a:t>梯度下降算法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26" name="Picture 2" descr="Cost Fun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771" y="819150"/>
            <a:ext cx="3283239" cy="86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adient Descent Formula n Featur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742" y="1921590"/>
            <a:ext cx="4610088" cy="282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6053230" y="3553615"/>
            <a:ext cx="2751680" cy="110220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ysClr val="windowText" lastClr="000000"/>
                </a:solidFill>
              </a:rPr>
              <a:t>采用向量运算，一次计算所有参数的梯度</a:t>
            </a:r>
            <a:endParaRPr lang="en-US" altLang="zh-CN" dirty="0">
              <a:solidFill>
                <a:sysClr val="windowText" lastClr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</a:rPr>
              <a:t>将在后文介绍</a:t>
            </a:r>
          </a:p>
        </p:txBody>
      </p:sp>
    </p:spTree>
    <p:extLst>
      <p:ext uri="{BB962C8B-B14F-4D97-AF65-F5344CB8AC3E}">
        <p14:creationId xmlns:p14="http://schemas.microsoft.com/office/powerpoint/2010/main" val="11689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19" y="1863631"/>
            <a:ext cx="7405160" cy="68579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79500" y="3994471"/>
            <a:ext cx="771842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参考文献https://satishgunjal.com/multivariate_lr/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517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7" y="1506147"/>
            <a:ext cx="5311165" cy="195311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755947" y="3805942"/>
            <a:ext cx="2641824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Import </a:t>
            </a:r>
            <a:r>
              <a:rPr lang="zh-CN" altLang="en-US" dirty="0"/>
              <a:t>库</a:t>
            </a:r>
            <a:r>
              <a:rPr lang="en-US" altLang="zh-CN" dirty="0"/>
              <a:t>/</a:t>
            </a:r>
            <a:r>
              <a:rPr lang="zh-CN" altLang="en-US" dirty="0"/>
              <a:t>模块</a:t>
            </a:r>
            <a:r>
              <a:rPr lang="en-US" altLang="zh-CN" dirty="0"/>
              <a:t>/</a:t>
            </a:r>
            <a:r>
              <a:rPr lang="zh-CN" altLang="en-US" dirty="0"/>
              <a:t>类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读取文件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显示信息</a:t>
            </a:r>
            <a:endParaRPr lang="en-US" altLang="zh-C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615" y="3570898"/>
            <a:ext cx="3821133" cy="115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3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向量点积</a:t>
                </a:r>
                <a:endParaRPr lang="en-US" altLang="zh-CN" dirty="0"/>
              </a:p>
              <a:p>
                <a:r>
                  <a:rPr lang="zh-CN" altLang="en-US" dirty="0"/>
                  <a:t>给定两个向量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𝒂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</a:rPr>
                      <m:t>𝒃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pPr>
                  <a:spcAft>
                    <a:spcPts val="600"/>
                  </a:spcAft>
                </a:pPr>
                <a:r>
                  <a:rPr lang="zh-CN" altLang="en-US" dirty="0"/>
                  <a:t>它们的点积操作定义为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charset="0"/>
                        </a:rPr>
                        <m:t>𝒂</m:t>
                      </m:r>
                      <m:r>
                        <a:rPr lang="en-US" altLang="zh-CN" i="1">
                          <a:latin typeface="Cambria Math" charset="0"/>
                        </a:rPr>
                        <m:t>⋅</m:t>
                      </m:r>
                      <m:r>
                        <a:rPr lang="en-US" altLang="zh-CN" b="1" i="1">
                          <a:latin typeface="Cambria Math" charset="0"/>
                        </a:rPr>
                        <m:t>𝒃</m:t>
                      </m:r>
                      <m:r>
                        <a:rPr lang="en-US" altLang="zh-CN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</a:rPr>
                        <m:t>+…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>
                          <a:latin typeface="Cambria Math" charset="0"/>
                        </a:rPr>
                        <m:t>𝒃</m:t>
                      </m:r>
                    </m:oMath>
                  </m:oMathPara>
                </a14:m>
                <a:endParaRPr lang="en-US" altLang="zh-CN" b="1" dirty="0"/>
              </a:p>
              <a:p>
                <a:pPr lvl="1"/>
                <a:r>
                  <a:rPr lang="zh-CN" altLang="en-US" dirty="0"/>
                  <a:t>两个向量的点积是一个标量，而非向量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点积操作只能定义在两个相同长度的向量上</a:t>
                </a:r>
                <a:endParaRPr lang="en-US" altLang="zh-CN" dirty="0"/>
              </a:p>
              <a:p>
                <a:r>
                  <a:rPr lang="zh-CN" altLang="en-US" dirty="0"/>
                  <a:t>练习：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𝑎</m:t>
                    </m:r>
                    <m:r>
                      <a:rPr lang="en-US" altLang="zh-CN" i="1">
                        <a:latin typeface="Cambria Math" charset="0"/>
                      </a:rPr>
                      <m:t>+</m:t>
                    </m:r>
                    <m:r>
                      <a:rPr lang="en-US" altLang="zh-CN" i="1">
                        <a:latin typeface="Cambria Math" charset="0"/>
                      </a:rPr>
                      <m:t>𝑏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表示为点积的形式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19150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4"/>
              <p:cNvSpPr txBox="1"/>
              <p:nvPr/>
            </p:nvSpPr>
            <p:spPr>
              <a:xfrm>
                <a:off x="5274260" y="1016577"/>
                <a:ext cx="94115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charset="0"/>
                        </a:rPr>
                        <m:t>𝒂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260" y="1016577"/>
                <a:ext cx="941155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6"/>
              <p:cNvSpPr txBox="1"/>
              <p:nvPr/>
            </p:nvSpPr>
            <p:spPr>
              <a:xfrm>
                <a:off x="6686340" y="993397"/>
                <a:ext cx="937949" cy="10668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charset="0"/>
                        </a:rPr>
                        <m:t>𝒃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340" y="993397"/>
                <a:ext cx="937949" cy="1066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99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803447" y="1948010"/>
            <a:ext cx="26418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X</a:t>
            </a:r>
            <a:r>
              <a:rPr lang="zh-CN" altLang="en-US" dirty="0"/>
              <a:t>的规范化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751" y="593985"/>
            <a:ext cx="4666896" cy="40467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83" y="2926195"/>
            <a:ext cx="3720321" cy="16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7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803447" y="1948010"/>
            <a:ext cx="264182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加上分量</a:t>
            </a:r>
            <a:r>
              <a:rPr lang="en-US" altLang="zh-CN" dirty="0"/>
              <a:t>1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304" y="1691272"/>
            <a:ext cx="4472837" cy="6374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2737968"/>
            <a:ext cx="6840537" cy="1719731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1158240" y="2682240"/>
            <a:ext cx="1828800" cy="19278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66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803447" y="1948010"/>
            <a:ext cx="264182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损失函数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313" y="1246623"/>
            <a:ext cx="5093887" cy="35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7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803447" y="1948010"/>
            <a:ext cx="264182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梯度下降函数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613" y="1259944"/>
            <a:ext cx="4682011" cy="3551623"/>
          </a:xfrm>
          <a:prstGeom prst="rect">
            <a:avLst/>
          </a:prstGeom>
        </p:spPr>
      </p:pic>
      <p:sp>
        <p:nvSpPr>
          <p:cNvPr id="8" name="圆角矩形 5">
            <a:extLst>
              <a:ext uri="{FF2B5EF4-FFF2-40B4-BE49-F238E27FC236}">
                <a16:creationId xmlns:a16="http://schemas.microsoft.com/office/drawing/2014/main" id="{1D9E0A07-635C-42F8-B508-FAC2D37916D3}"/>
              </a:ext>
            </a:extLst>
          </p:cNvPr>
          <p:cNvSpPr/>
          <p:nvPr/>
        </p:nvSpPr>
        <p:spPr>
          <a:xfrm>
            <a:off x="304800" y="2978716"/>
            <a:ext cx="3195399" cy="110220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ysClr val="windowText" lastClr="000000"/>
                </a:solidFill>
              </a:rPr>
              <a:t>这里采用向量运算，一次计算所有参数的梯度</a:t>
            </a:r>
            <a:endParaRPr lang="en-US" altLang="zh-CN" dirty="0">
              <a:solidFill>
                <a:sysClr val="windowText" lastClr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</a:rPr>
              <a:t>后文介绍梯度向量的计算方法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A98339E-FB76-4505-AF88-7366051BDA0A}"/>
              </a:ext>
            </a:extLst>
          </p:cNvPr>
          <p:cNvSpPr/>
          <p:nvPr/>
        </p:nvSpPr>
        <p:spPr>
          <a:xfrm>
            <a:off x="4390571" y="3962400"/>
            <a:ext cx="2587172" cy="2721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B254A91-AB3D-4D1B-87B3-6422575F54FB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3500199" y="3529819"/>
            <a:ext cx="890372" cy="568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99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670097" y="2012427"/>
            <a:ext cx="264182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训练与预测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25" y="1837782"/>
            <a:ext cx="5516970" cy="20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4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670097" y="2012427"/>
            <a:ext cx="264182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损失函数的变化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35400"/>
            <a:ext cx="3444875" cy="334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7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670097" y="2012427"/>
            <a:ext cx="264182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不同学习率的影响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393" y="1346055"/>
            <a:ext cx="4580134" cy="340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8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9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给定线性回归的矩阵形式，我们有</a:t>
                </a:r>
                <a:endParaRPr lang="en-US" altLang="zh-CN" dirty="0"/>
              </a:p>
              <a:p>
                <a:r>
                  <a:rPr lang="zh-CN" altLang="en-US" dirty="0"/>
                  <a:t>损失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函数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为</m:t>
                    </m:r>
                    <m:r>
                      <a:rPr lang="en-US" altLang="zh-CN" i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bg-BG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  <m:d>
                          <m:dPr>
                            <m:begChr m:val="‖"/>
                            <m:endChr m:val="‖"/>
                            <m:ctrlPr>
                              <a:rPr lang="uk-UA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𝕐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𝕏</m:t>
                            </m:r>
                            <m:r>
                              <a:rPr lang="en-US" altLang="zh-CN" b="1" i="1">
                                <a:latin typeface="Cambria Math" charset="0"/>
                              </a:rPr>
                              <m:t>𝜽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300694" y="4258944"/>
            <a:ext cx="611124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比如，</a:t>
            </a:r>
            <a:r>
              <a:rPr lang="en-US" altLang="zh-CN" dirty="0"/>
              <a:t>Boston house price</a:t>
            </a:r>
            <a:r>
              <a:rPr lang="zh-CN" altLang="en-US" dirty="0"/>
              <a:t>数据集考虑变量</a:t>
            </a:r>
            <a:r>
              <a:rPr lang="en-US" altLang="zh-CN" dirty="0"/>
              <a:t>RM</a:t>
            </a:r>
            <a:r>
              <a:rPr lang="zh-CN" altLang="en-US" dirty="0"/>
              <a:t>和截距的情况</a:t>
            </a: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773970"/>
            <a:ext cx="4934882" cy="23102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069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/>
                  <a:t>给定线性回归的矩阵形式，我们有</a:t>
                </a:r>
                <a:endParaRPr lang="en-US" altLang="zh-CN" i="1" dirty="0">
                  <a:latin typeface="Cambria Math" charset="0"/>
                </a:endParaRPr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bg-BG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  <m:d>
                          <m:dPr>
                            <m:begChr m:val="‖"/>
                            <m:endChr m:val="‖"/>
                            <m:ctrlPr>
                              <a:rPr lang="uk-UA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𝕐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𝕏</m:t>
                            </m:r>
                            <m:r>
                              <a:rPr lang="en-US" altLang="zh-CN" b="1" i="1">
                                <a:latin typeface="Cambria Math" charset="0"/>
                              </a:rPr>
                              <m:t>𝜽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𝕐</m:t>
                        </m:r>
                        <m:r>
                          <a:rPr lang="en-US" altLang="zh-CN" i="1">
                            <a:latin typeface="Cambria Math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𝕐</m:t>
                    </m:r>
                    <m:r>
                      <a:rPr lang="en-US" altLang="zh-CN" i="1">
                        <a:latin typeface="Cambria Math" charset="0"/>
                      </a:rPr>
                      <m:t>−</m:t>
                    </m:r>
                    <m:r>
                      <a:rPr lang="en-US" altLang="zh-CN" i="1">
                        <a:latin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</a:rPr>
                      <m:t>𝜽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endParaRPr lang="en-US" altLang="zh-CN" i="1" dirty="0">
                  <a:latin typeface="Cambria Math" charset="0"/>
                </a:endParaRPr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𝕐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𝕐</m:t>
                    </m:r>
                    <m:r>
                      <a:rPr lang="en-US" altLang="zh-CN" i="1">
                        <a:latin typeface="Cambria Math" charset="0"/>
                      </a:rPr>
                      <m:t>−</m:t>
                    </m:r>
                    <m:r>
                      <a:rPr lang="en-US" altLang="zh-CN" i="1">
                        <a:latin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</a:rPr>
                      <m:t>𝜽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zh-CN" altLang="en-US" dirty="0"/>
                  <a:t>求倒导数，得到梯度向量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𝕐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1956058" y="3631623"/>
            <a:ext cx="4946072" cy="69272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ysClr val="windowText" lastClr="000000"/>
                </a:solidFill>
              </a:rPr>
              <a:t>梯度向量，应该是一个</a:t>
            </a:r>
            <a:r>
              <a:rPr lang="en-US" altLang="zh-CN" dirty="0">
                <a:solidFill>
                  <a:sysClr val="windowText" lastClr="000000"/>
                </a:solidFill>
              </a:rPr>
              <a:t>(d+1) *1</a:t>
            </a:r>
            <a:r>
              <a:rPr lang="zh-CN" altLang="en-US" dirty="0">
                <a:solidFill>
                  <a:sysClr val="windowText" lastClr="000000"/>
                </a:solidFill>
              </a:rPr>
              <a:t>的向量</a:t>
            </a:r>
            <a:endParaRPr lang="en-US" altLang="zh-CN" dirty="0">
              <a:solidFill>
                <a:sysClr val="windowText" lastClr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ysClr val="windowText" lastClr="000000"/>
                </a:solidFill>
              </a:rPr>
              <a:t>如何求导？</a:t>
            </a:r>
          </a:p>
        </p:txBody>
      </p:sp>
    </p:spTree>
    <p:extLst>
      <p:ext uri="{BB962C8B-B14F-4D97-AF65-F5344CB8AC3E}">
        <p14:creationId xmlns:p14="http://schemas.microsoft.com/office/powerpoint/2010/main" val="150288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多元线性回归（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Multiple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Linear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Regression,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MLR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在简单（一元）线性回归</a:t>
                </a:r>
                <a:r>
                  <a:rPr lang="en-US" altLang="zh-CN" dirty="0"/>
                  <a:t>SLR</a:t>
                </a:r>
                <a:r>
                  <a:rPr lang="zh-CN" altLang="en-US" dirty="0"/>
                  <a:t>模型基础上添加更多的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独立</a:t>
                </a:r>
                <a:r>
                  <a:rPr lang="zh-CN" altLang="en-US" dirty="0"/>
                  <a:t>变量</a:t>
                </a:r>
                <a:endParaRPr lang="en-US" altLang="zh-CN" dirty="0"/>
              </a:p>
              <a:p>
                <a:r>
                  <a:rPr lang="zh-CN" altLang="en-US" dirty="0"/>
                  <a:t>针对每个数据点，添加一个常数特征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=1</m:t>
                    </m:r>
                  </m:oMath>
                </a14:m>
                <a:r>
                  <a:rPr lang="zh-CN" altLang="en-US" dirty="0"/>
                  <a:t>，得到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18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MLR</a:t>
                </a:r>
                <a:r>
                  <a:rPr lang="zh-CN" altLang="en-US" dirty="0"/>
                  <a:t>模型举例：波士顿房价数据集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输入变量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RM: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average number of rooms per dwelling</a:t>
                </a:r>
              </a:p>
              <a:p>
                <a:pPr lvl="2"/>
                <a:r>
                  <a:rPr lang="en-US" altLang="zh-CN" dirty="0"/>
                  <a:t>LSTAT: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% lower status of the population</a:t>
                </a:r>
              </a:p>
              <a:p>
                <a:pPr lvl="1"/>
                <a:r>
                  <a:rPr lang="zh-CN" altLang="en-US" dirty="0"/>
                  <a:t>输出变量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Price: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price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house</a:t>
                </a:r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19150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Right Brace 4"/>
          <p:cNvSpPr/>
          <p:nvPr/>
        </p:nvSpPr>
        <p:spPr>
          <a:xfrm>
            <a:off x="6168788" y="2606722"/>
            <a:ext cx="382137" cy="2006221"/>
          </a:xfrm>
          <a:prstGeom prst="rightBrace">
            <a:avLst>
              <a:gd name="adj1" fmla="val 6547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23880" y="3286666"/>
            <a:ext cx="1589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应该如何建立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MLR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模型？</a:t>
            </a:r>
            <a:endParaRPr lang="en-US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706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/>
                  <a:t>给定线性回归的矩阵形式，我们有</a:t>
                </a:r>
                <a:endParaRPr lang="en-US" altLang="zh-CN" i="1" dirty="0">
                  <a:latin typeface="Cambria Math" charset="0"/>
                </a:endParaRPr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bg-BG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  <m:d>
                          <m:dPr>
                            <m:begChr m:val="‖"/>
                            <m:endChr m:val="‖"/>
                            <m:ctrlPr>
                              <a:rPr lang="uk-UA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𝕐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𝕏</m:t>
                            </m:r>
                            <m:r>
                              <a:rPr lang="en-US" altLang="zh-CN" b="1" i="1">
                                <a:latin typeface="Cambria Math" charset="0"/>
                              </a:rPr>
                              <m:t>𝜽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𝕐</m:t>
                        </m:r>
                        <m:r>
                          <a:rPr lang="en-US" altLang="zh-CN" i="1">
                            <a:latin typeface="Cambria Math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𝕐</m:t>
                    </m:r>
                    <m:r>
                      <a:rPr lang="en-US" altLang="zh-CN" i="1">
                        <a:latin typeface="Cambria Math" charset="0"/>
                      </a:rPr>
                      <m:t>−</m:t>
                    </m:r>
                    <m:r>
                      <a:rPr lang="en-US" altLang="zh-CN" i="1">
                        <a:latin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</a:rPr>
                      <m:t>𝜽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endParaRPr lang="en-US" altLang="zh-CN" i="1" dirty="0">
                  <a:latin typeface="Cambria Math" charset="0"/>
                </a:endParaRPr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𝕐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𝜽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𝕏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𝕐</m:t>
                        </m:r>
                        <m:r>
                          <a:rPr lang="en-US" altLang="zh-CN" i="1">
                            <a:latin typeface="Cambria Math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𝕐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𝕐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</a:rPr>
                      <m:t>𝜽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</a:rPr>
                      <m:t>𝜽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zh-CN" altLang="en-US" dirty="0"/>
                  <a:t>求导数，具体如右侧所示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最后得到梯度向量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𝕐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579036" y="4688831"/>
            <a:ext cx="4946072" cy="3693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ysClr val="windowText" lastClr="000000"/>
                </a:solidFill>
              </a:rPr>
              <a:t>梯度向量，应该是一个</a:t>
            </a:r>
            <a:r>
              <a:rPr lang="en-US" altLang="zh-CN" dirty="0">
                <a:solidFill>
                  <a:sysClr val="windowText" lastClr="000000"/>
                </a:solidFill>
              </a:rPr>
              <a:t>(d+1) *1</a:t>
            </a:r>
            <a:r>
              <a:rPr lang="zh-CN" altLang="en-US" dirty="0">
                <a:solidFill>
                  <a:sysClr val="windowText" lastClr="000000"/>
                </a:solidFill>
              </a:rPr>
              <a:t>的向量</a:t>
            </a:r>
          </a:p>
        </p:txBody>
      </p:sp>
      <p:sp>
        <p:nvSpPr>
          <p:cNvPr id="12" name="矩形 11"/>
          <p:cNvSpPr/>
          <p:nvPr/>
        </p:nvSpPr>
        <p:spPr>
          <a:xfrm>
            <a:off x="2065115" y="4256653"/>
            <a:ext cx="3062057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ysClr val="windowText" lastClr="000000"/>
                </a:solidFill>
              </a:rPr>
              <a:t>(d+1)*n * (n*(d+1)*(d+1)*1 – n*1)</a:t>
            </a:r>
            <a:endParaRPr lang="zh-CN" altLang="en-US" sz="1600" dirty="0"/>
          </a:p>
        </p:txBody>
      </p:sp>
      <p:sp>
        <p:nvSpPr>
          <p:cNvPr id="17" name="圆角矩形 16"/>
          <p:cNvSpPr/>
          <p:nvPr/>
        </p:nvSpPr>
        <p:spPr>
          <a:xfrm>
            <a:off x="2108126" y="4299126"/>
            <a:ext cx="727756" cy="30867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4580216" y="4306538"/>
            <a:ext cx="423510" cy="29238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3052072" y="4244059"/>
            <a:ext cx="671945" cy="3385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3802386" y="4261331"/>
            <a:ext cx="645681" cy="34647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682952" y="2452984"/>
                <a:ext cx="4135997" cy="123572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lvl="1">
                  <a:spcAft>
                    <a:spcPts val="1200"/>
                  </a:spcAft>
                </a:pPr>
                <a:r>
                  <a:rPr lang="zh-CN" altLang="en-US" sz="1400" dirty="0"/>
                  <a:t>对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latin typeface="Cambria Math" charset="0"/>
                      </a:rPr>
                      <m:t>𝜽</m:t>
                    </m:r>
                  </m:oMath>
                </a14:m>
                <a:r>
                  <a:rPr lang="zh-CN" altLang="en-US" sz="1400" dirty="0"/>
                  <a:t>求导数</a:t>
                </a:r>
                <a:endParaRPr lang="en-US" altLang="zh-CN" sz="1400" dirty="0"/>
              </a:p>
              <a:p>
                <a:pPr lvl="1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charset="0"/>
                            </a:rPr>
                            <m:t>𝕐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charset="0"/>
                            </a:rPr>
                            <m:t>𝕐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charset="0"/>
                            </a:rPr>
                            <m:t>𝕏</m:t>
                          </m:r>
                          <m:r>
                            <a:rPr lang="en-US" altLang="zh-CN" sz="1400" b="1" i="1">
                              <a:latin typeface="Cambria Math" charset="0"/>
                            </a:rPr>
                            <m:t>𝜽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charset="0"/>
                            </a:rPr>
                            <m:t>𝕏</m:t>
                          </m:r>
                          <m:r>
                            <a:rPr lang="en-US" altLang="zh-CN" sz="1400" b="1" i="1">
                              <a:latin typeface="Cambria Math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altLang="zh-CN" sz="1400" b="1" dirty="0"/>
              </a:p>
              <a:p>
                <a:pPr lvl="1">
                  <a:spcAft>
                    <a:spcPts val="1200"/>
                  </a:spcAft>
                </a:pPr>
                <a:endParaRPr lang="en-US" altLang="zh-CN" sz="1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952" y="2452984"/>
                <a:ext cx="4135997" cy="1235723"/>
              </a:xfrm>
              <a:prstGeom prst="rect">
                <a:avLst/>
              </a:prstGeom>
              <a:blipFill>
                <a:blip r:embed="rId3"/>
                <a:stretch>
                  <a:fillRect t="-97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087830" y="2506294"/>
                <a:ext cx="1260281" cy="2616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zh-CN" altLang="en-US" sz="1100" dirty="0"/>
                  <a:t>分别对两个</a:t>
                </a:r>
                <a14:m>
                  <m:oMath xmlns:m="http://schemas.openxmlformats.org/officeDocument/2006/math">
                    <m:r>
                      <a:rPr lang="en-US" altLang="zh-CN" sz="1100" b="1" i="1">
                        <a:latin typeface="Cambria Math" charset="0"/>
                      </a:rPr>
                      <m:t>𝜽</m:t>
                    </m:r>
                  </m:oMath>
                </a14:m>
                <a:r>
                  <a:rPr lang="zh-CN" altLang="en-US" sz="1100" dirty="0"/>
                  <a:t>求导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830" y="2506294"/>
                <a:ext cx="1260281" cy="261610"/>
              </a:xfrm>
              <a:prstGeom prst="rect">
                <a:avLst/>
              </a:prstGeom>
              <a:blipFill>
                <a:blip r:embed="rId4"/>
                <a:stretch>
                  <a:fillRect t="-4651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D05A44F-CFF5-4AB7-833D-1F633754CC20}"/>
              </a:ext>
            </a:extLst>
          </p:cNvPr>
          <p:cNvSpPr/>
          <p:nvPr/>
        </p:nvSpPr>
        <p:spPr>
          <a:xfrm>
            <a:off x="547467" y="4249900"/>
            <a:ext cx="1415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/>
              <a:t>验证各个成分维度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0F41C90-E1B7-4766-967B-04474515F058}"/>
              </a:ext>
            </a:extLst>
          </p:cNvPr>
          <p:cNvCxnSpPr/>
          <p:nvPr/>
        </p:nvCxnSpPr>
        <p:spPr>
          <a:xfrm flipH="1">
            <a:off x="7355114" y="2338684"/>
            <a:ext cx="341086" cy="57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DADCC2A-7469-4143-9FD2-28F0401F6D00}"/>
              </a:ext>
            </a:extLst>
          </p:cNvPr>
          <p:cNvCxnSpPr/>
          <p:nvPr/>
        </p:nvCxnSpPr>
        <p:spPr>
          <a:xfrm>
            <a:off x="7717971" y="2338684"/>
            <a:ext cx="322943" cy="596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CA86EE80-BCCC-4C04-96BF-4DEB8C190256}"/>
              </a:ext>
            </a:extLst>
          </p:cNvPr>
          <p:cNvSpPr/>
          <p:nvPr/>
        </p:nvSpPr>
        <p:spPr>
          <a:xfrm>
            <a:off x="5571366" y="3746166"/>
            <a:ext cx="33694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具体如何求导，请参考“</a:t>
            </a:r>
            <a:r>
              <a:rPr lang="en-US" altLang="zh-CN" sz="1600" dirty="0" err="1"/>
              <a:t>misc</a:t>
            </a:r>
            <a:r>
              <a:rPr lang="zh-CN" altLang="en-US" sz="1600" dirty="0"/>
              <a:t>矩阵求导</a:t>
            </a:r>
            <a:r>
              <a:rPr lang="en-US" altLang="zh-CN" sz="1600" dirty="0"/>
              <a:t>——</a:t>
            </a:r>
            <a:r>
              <a:rPr lang="zh-CN" altLang="en-US" sz="1600" dirty="0"/>
              <a:t>多元线性回归</a:t>
            </a:r>
            <a:r>
              <a:rPr lang="en-US" altLang="zh-CN" sz="1600" dirty="0"/>
              <a:t>.pptx</a:t>
            </a:r>
            <a:r>
              <a:rPr lang="zh-CN" altLang="en-US" sz="1600" dirty="0"/>
              <a:t>”</a:t>
            </a: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CBE1D81C-1D51-4325-95D2-8693C181C579}"/>
              </a:ext>
            </a:extLst>
          </p:cNvPr>
          <p:cNvSpPr/>
          <p:nvPr/>
        </p:nvSpPr>
        <p:spPr>
          <a:xfrm>
            <a:off x="6412938" y="2399288"/>
            <a:ext cx="296290" cy="2616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左 8">
            <a:extLst>
              <a:ext uri="{FF2B5EF4-FFF2-40B4-BE49-F238E27FC236}">
                <a16:creationId xmlns:a16="http://schemas.microsoft.com/office/drawing/2014/main" id="{B82E380B-CC2D-473B-9D89-EF2635701E91}"/>
              </a:ext>
            </a:extLst>
          </p:cNvPr>
          <p:cNvSpPr/>
          <p:nvPr/>
        </p:nvSpPr>
        <p:spPr>
          <a:xfrm>
            <a:off x="4260457" y="3257044"/>
            <a:ext cx="368187" cy="2832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33EE6AF8-7D01-4EFD-A7B7-1A5A5F4AD3EB}"/>
              </a:ext>
            </a:extLst>
          </p:cNvPr>
          <p:cNvSpPr/>
          <p:nvPr/>
        </p:nvSpPr>
        <p:spPr>
          <a:xfrm>
            <a:off x="2803050" y="3888252"/>
            <a:ext cx="422467" cy="2358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08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回顾解析解</a:t>
                </a:r>
                <a:endParaRPr kumimoji="1" lang="en-US" altLang="zh-CN" dirty="0"/>
              </a:p>
              <a:p>
                <a:pPr lvl="1"/>
                <a:r>
                  <a:rPr lang="zh-CN" altLang="en-US" dirty="0">
                    <a:ea typeface="Cambria Math" charset="0"/>
                    <a:cs typeface="Cambria Math" charset="0"/>
                  </a:rPr>
                  <a:t>梯度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为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𝕐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kumimoji="1" lang="zh-CN" altLang="en-US" dirty="0"/>
                  <a:t>令梯度为</a:t>
                </a:r>
                <a:r>
                  <a:rPr kumimoji="1" lang="en-US" altLang="zh-CN" dirty="0"/>
                  <a:t>0</a:t>
                </a:r>
                <a:r>
                  <a:rPr kumimoji="1" lang="zh-CN" altLang="en-US" dirty="0"/>
                  <a:t>，可以计算解析解</a:t>
                </a:r>
                <a:endParaRPr lang="en-US" altLang="zh-CN" i="1" dirty="0">
                  <a:latin typeface="Cambria Math" panose="02040503050406030204" pitchFamily="18" charset="0"/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𝕐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charset="0"/>
                      </a:rPr>
                      <m:t>=</m:t>
                    </m:r>
                  </m:oMath>
                </a14:m>
                <a:r>
                  <a:rPr lang="en-US" altLang="zh-CN" dirty="0"/>
                  <a:t>0</a:t>
                </a:r>
                <a:endParaRPr lang="en-US" altLang="zh-CN" i="1" dirty="0">
                  <a:latin typeface="Cambria Math" panose="02040503050406030204" pitchFamily="18" charset="0"/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𝕐</m:t>
                    </m:r>
                  </m:oMath>
                </a14:m>
                <a:endParaRPr lang="en-US" altLang="zh-CN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𝕏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𝕐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对照前文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和利用张成空间推导的式子是一样的</a:t>
                </a:r>
                <a:endParaRPr lang="en-US" altLang="zh-CN" dirty="0"/>
              </a:p>
              <a:p>
                <a:pPr marL="342900" lvl="1" indent="-342900">
                  <a:buFont typeface="Arial" pitchFamily="34" charset="0"/>
                  <a:buChar char="•"/>
                </a:pPr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6"/>
          <p:cNvGrpSpPr/>
          <p:nvPr/>
        </p:nvGrpSpPr>
        <p:grpSpPr>
          <a:xfrm>
            <a:off x="5006550" y="1323491"/>
            <a:ext cx="3798170" cy="1390049"/>
            <a:chOff x="1357312" y="1434692"/>
            <a:chExt cx="6429375" cy="2705915"/>
          </a:xfrm>
        </p:grpSpPr>
        <p:pic>
          <p:nvPicPr>
            <p:cNvPr id="7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312" y="1434692"/>
              <a:ext cx="6429375" cy="2705915"/>
            </a:xfrm>
            <a:prstGeom prst="rect">
              <a:avLst/>
            </a:prstGeom>
          </p:spPr>
        </p:pic>
        <p:sp>
          <p:nvSpPr>
            <p:cNvPr id="8" name="TextBox 5"/>
            <p:cNvSpPr txBox="1"/>
            <p:nvPr/>
          </p:nvSpPr>
          <p:spPr>
            <a:xfrm>
              <a:off x="1357312" y="2939840"/>
              <a:ext cx="49885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rgbClr val="69B035"/>
                  </a:solidFill>
                </a:rPr>
                <a:t>d+1</a:t>
              </a:r>
              <a:endParaRPr lang="en-US" sz="1600">
                <a:solidFill>
                  <a:srgbClr val="69B035"/>
                </a:solidFill>
              </a:endParaRPr>
            </a:p>
          </p:txBody>
        </p:sp>
        <p:sp>
          <p:nvSpPr>
            <p:cNvPr id="9" name="TextBox 7"/>
            <p:cNvSpPr txBox="1"/>
            <p:nvPr/>
          </p:nvSpPr>
          <p:spPr>
            <a:xfrm>
              <a:off x="5174456" y="2939840"/>
              <a:ext cx="49885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rgbClr val="69B035"/>
                  </a:solidFill>
                </a:rPr>
                <a:t>d+1</a:t>
              </a:r>
              <a:endParaRPr lang="en-US" sz="1600">
                <a:solidFill>
                  <a:srgbClr val="69B035"/>
                </a:solidFill>
              </a:endParaRPr>
            </a:p>
          </p:txBody>
        </p:sp>
        <p:sp>
          <p:nvSpPr>
            <p:cNvPr id="10" name="TextBox 8"/>
            <p:cNvSpPr txBox="1"/>
            <p:nvPr/>
          </p:nvSpPr>
          <p:spPr>
            <a:xfrm>
              <a:off x="3862387" y="2215939"/>
              <a:ext cx="49885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rgbClr val="69B035"/>
                  </a:solidFill>
                </a:rPr>
                <a:t>d+1</a:t>
              </a:r>
              <a:endParaRPr lang="en-US" sz="1600">
                <a:solidFill>
                  <a:srgbClr val="69B035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5490029" y="3892232"/>
            <a:ext cx="3196771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kumimoji="1" lang="zh-CN" altLang="en-US" dirty="0"/>
              <a:t>回顾完成，继续</a:t>
            </a:r>
            <a:r>
              <a:rPr kumimoji="1" lang="zh-CN" altLang="en-US" dirty="0">
                <a:solidFill>
                  <a:srgbClr val="C00000"/>
                </a:solidFill>
              </a:rPr>
              <a:t>梯度下降算法的矩阵形式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883" y="4469781"/>
            <a:ext cx="502774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4"/>
              </a:rPr>
              <a:t>参考文献https://zhuanlan.zhihu.com/p/91095053</a:t>
            </a:r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ED92ED7-AC42-42F6-817D-3747161101CA}"/>
              </a:ext>
            </a:extLst>
          </p:cNvPr>
          <p:cNvSpPr/>
          <p:nvPr/>
        </p:nvSpPr>
        <p:spPr>
          <a:xfrm>
            <a:off x="1226457" y="1240971"/>
            <a:ext cx="3225800" cy="4245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02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梯度下降算法</a:t>
            </a:r>
            <a:r>
              <a:rPr lang="en-US" altLang="zh-CN" dirty="0"/>
              <a:t>GD</a:t>
            </a:r>
            <a:endParaRPr kumimoji="1" lang="en-US" altLang="zh-CN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47" y="1233055"/>
            <a:ext cx="7288306" cy="26498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4002" y="4113431"/>
            <a:ext cx="582730" cy="582730"/>
          </a:xfrm>
          <a:prstGeom prst="rect">
            <a:avLst/>
          </a:prstGeom>
        </p:spPr>
      </p:pic>
      <p:sp>
        <p:nvSpPr>
          <p:cNvPr id="8" name="Rectangle 8"/>
          <p:cNvSpPr/>
          <p:nvPr/>
        </p:nvSpPr>
        <p:spPr>
          <a:xfrm>
            <a:off x="2199997" y="4220130"/>
            <a:ext cx="55320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Helvetica Neue" charset="0"/>
              </a:rPr>
              <a:t>思考：上面哪一步的计算最</a:t>
            </a:r>
            <a:r>
              <a:rPr lang="zh-CN" altLang="en-US" sz="2000" b="1">
                <a:solidFill>
                  <a:srgbClr val="C00000"/>
                </a:solidFill>
                <a:latin typeface="Helvetica Neue" charset="0"/>
              </a:rPr>
              <a:t>耗时，为什么？</a:t>
            </a:r>
            <a:endParaRPr lang="en-US" altLang="zh-CN" sz="2000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9" name="Rectangle 9"/>
          <p:cNvSpPr/>
          <p:nvPr/>
        </p:nvSpPr>
        <p:spPr>
          <a:xfrm>
            <a:off x="5292029" y="2170682"/>
            <a:ext cx="2164977" cy="8337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85E836A-E60D-492D-A62E-3441ADF3E1C5}"/>
              </a:ext>
            </a:extLst>
          </p:cNvPr>
          <p:cNvSpPr/>
          <p:nvPr/>
        </p:nvSpPr>
        <p:spPr>
          <a:xfrm>
            <a:off x="3534833" y="3175000"/>
            <a:ext cx="1329267" cy="93843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77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课堂练习</a:t>
                </a:r>
                <a:endParaRPr lang="en-US" altLang="zh-CN" dirty="0"/>
              </a:p>
              <a:p>
                <a:pPr marL="742950" lvl="2" indent="-342900"/>
                <a:r>
                  <a:rPr lang="zh-CN" altLang="en-US" dirty="0"/>
                  <a:t>给定一组训练数据：</a:t>
                </a:r>
                <a:r>
                  <a:rPr lang="en-US" altLang="zh-CN" dirty="0"/>
                  <a:t>(2,4),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(5,1),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(8,9)</a:t>
                </a:r>
              </a:p>
              <a:p>
                <a:pPr marL="742950" lvl="2" indent="-342900"/>
                <a:r>
                  <a:rPr lang="zh-CN" altLang="en-US" dirty="0"/>
                  <a:t>请计算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charset="0"/>
                      </a:rPr>
                      <m:t>=[</m:t>
                    </m:r>
                    <m:f>
                      <m:fPr>
                        <m:ctrlPr>
                          <a:rPr lang="bg-BG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f>
                      <m:fPr>
                        <m:ctrlPr>
                          <a:rPr lang="bg-BG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5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6</m:t>
                        </m:r>
                      </m:den>
                    </m:f>
                    <m:r>
                      <a:rPr lang="en-US" altLang="zh-CN" i="1">
                        <a:latin typeface="Cambria Math" charset="0"/>
                      </a:rPr>
                      <m:t>]</m:t>
                    </m:r>
                  </m:oMath>
                </a14:m>
                <a:r>
                  <a:rPr lang="zh-CN" altLang="en-US" dirty="0"/>
                  <a:t>时的梯度向量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342900" lvl="1" indent="-342900">
                  <a:buFont typeface="Arial" pitchFamily="34" charset="0"/>
                  <a:buChar char="•"/>
                </a:pPr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179328" y="1995222"/>
                <a:ext cx="3099054" cy="6127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𝕏</m:t>
                      </m:r>
                      <m:r>
                        <a:rPr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𝕐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328" y="1995222"/>
                <a:ext cx="3099054" cy="61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897864"/>
              </p:ext>
            </p:extLst>
          </p:nvPr>
        </p:nvGraphicFramePr>
        <p:xfrm>
          <a:off x="862444" y="1996938"/>
          <a:ext cx="25457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887">
                  <a:extLst>
                    <a:ext uri="{9D8B030D-6E8A-4147-A177-3AD203B41FA5}">
                      <a16:colId xmlns:a16="http://schemas.microsoft.com/office/drawing/2014/main" val="1239105685"/>
                    </a:ext>
                  </a:extLst>
                </a:gridCol>
                <a:gridCol w="1272887">
                  <a:extLst>
                    <a:ext uri="{9D8B030D-6E8A-4147-A177-3AD203B41FA5}">
                      <a16:colId xmlns:a16="http://schemas.microsoft.com/office/drawing/2014/main" val="1222649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64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66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65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100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357014" y="3423524"/>
                <a:ext cx="3380990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014" y="3423524"/>
                <a:ext cx="3380990" cy="8249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下箭头 8"/>
          <p:cNvSpPr/>
          <p:nvPr/>
        </p:nvSpPr>
        <p:spPr>
          <a:xfrm>
            <a:off x="5586953" y="2698173"/>
            <a:ext cx="921112" cy="611051"/>
          </a:xfrm>
          <a:prstGeom prst="down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540253" y="3799718"/>
            <a:ext cx="622375" cy="11378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dirty="0">
                <a:solidFill>
                  <a:sysClr val="windowText" lastClr="000000"/>
                </a:solidFill>
              </a:rPr>
              <a:t>X</a:t>
            </a:r>
          </a:p>
          <a:p>
            <a:pPr algn="just"/>
            <a:r>
              <a:rPr lang="en-US" altLang="zh-CN" dirty="0">
                <a:solidFill>
                  <a:sysClr val="windowText" lastClr="000000"/>
                </a:solidFill>
              </a:rPr>
              <a:t>1 2</a:t>
            </a:r>
          </a:p>
          <a:p>
            <a:pPr algn="just"/>
            <a:r>
              <a:rPr lang="en-US" altLang="zh-CN" dirty="0">
                <a:solidFill>
                  <a:sysClr val="windowText" lastClr="000000"/>
                </a:solidFill>
              </a:rPr>
              <a:t>1 5</a:t>
            </a:r>
          </a:p>
          <a:p>
            <a:pPr algn="just"/>
            <a:r>
              <a:rPr lang="en-US" altLang="zh-CN" dirty="0">
                <a:solidFill>
                  <a:sysClr val="windowText" lastClr="000000"/>
                </a:solidFill>
              </a:rPr>
              <a:t>1 8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89829C0-BAD1-4C78-9046-FA71A5623726}"/>
              </a:ext>
            </a:extLst>
          </p:cNvPr>
          <p:cNvSpPr/>
          <p:nvPr/>
        </p:nvSpPr>
        <p:spPr>
          <a:xfrm>
            <a:off x="2362625" y="3799718"/>
            <a:ext cx="622375" cy="11378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dirty="0">
                <a:solidFill>
                  <a:sysClr val="windowText" lastClr="000000"/>
                </a:solidFill>
              </a:rPr>
              <a:t>Y</a:t>
            </a:r>
          </a:p>
          <a:p>
            <a:pPr algn="just"/>
            <a:r>
              <a:rPr lang="en-US" altLang="zh-CN" dirty="0">
                <a:solidFill>
                  <a:sysClr val="windowText" lastClr="000000"/>
                </a:solidFill>
              </a:rPr>
              <a:t>4</a:t>
            </a:r>
          </a:p>
          <a:p>
            <a:pPr algn="just"/>
            <a:r>
              <a:rPr lang="en-US" altLang="zh-CN" dirty="0">
                <a:solidFill>
                  <a:sysClr val="windowText" lastClr="000000"/>
                </a:solidFill>
              </a:rPr>
              <a:t>1</a:t>
            </a:r>
          </a:p>
          <a:p>
            <a:pPr algn="just"/>
            <a:r>
              <a:rPr lang="en-US" altLang="zh-CN" dirty="0">
                <a:solidFill>
                  <a:sysClr val="windowText" lastClr="000000"/>
                </a:solidFill>
              </a:rPr>
              <a:t>9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87763305-CC45-4E4C-8A4E-A53986E2BB14}"/>
              </a:ext>
            </a:extLst>
          </p:cNvPr>
          <p:cNvSpPr/>
          <p:nvPr/>
        </p:nvSpPr>
        <p:spPr>
          <a:xfrm>
            <a:off x="2097314" y="3534229"/>
            <a:ext cx="250372" cy="221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E72744E-8712-4ED3-8373-DF83DBDD0721}"/>
                  </a:ext>
                </a:extLst>
              </p:cNvPr>
              <p:cNvSpPr/>
              <p:nvPr/>
            </p:nvSpPr>
            <p:spPr>
              <a:xfrm>
                <a:off x="5315662" y="4262398"/>
                <a:ext cx="1686680" cy="61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charset="0"/>
                        </a:rPr>
                        <m:t>𝜽</m:t>
                      </m:r>
                      <m:r>
                        <a:rPr lang="en-US" altLang="zh-CN" i="1">
                          <a:latin typeface="Cambria Math" charset="0"/>
                        </a:rPr>
                        <m:t>=[</m:t>
                      </m:r>
                      <m:f>
                        <m:fPr>
                          <m:ctrlPr>
                            <a:rPr lang="bg-BG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altLang="zh-CN" i="1">
                          <a:latin typeface="Cambria Math" charset="0"/>
                        </a:rPr>
                        <m:t>,</m:t>
                      </m:r>
                      <m:f>
                        <m:fPr>
                          <m:ctrlPr>
                            <a:rPr lang="bg-BG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CN" i="1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lang="en-US" altLang="zh-CN" i="1">
                          <a:latin typeface="Cambria Math" charset="0"/>
                        </a:rPr>
                        <m:t>]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代入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E72744E-8712-4ED3-8373-DF83DBDD0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662" y="4262398"/>
                <a:ext cx="1686680" cy="618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563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1D0A85D4-75B8-4EF3-AEF4-29201BF6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使用梯度下降求解多元线性回归模型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4D21A4D4-E6BF-4D7F-A028-B05298CE7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lang="en-US" altLang="zh-CN" dirty="0"/>
              <a:t>Gradient Descent</a:t>
            </a:r>
          </a:p>
          <a:p>
            <a:pPr lvl="1"/>
            <a:r>
              <a:rPr lang="zh-CN" altLang="en-US" dirty="0"/>
              <a:t>每次迭代，</a:t>
            </a:r>
            <a:r>
              <a:rPr lang="zh-CN" altLang="en-US" dirty="0">
                <a:solidFill>
                  <a:srgbClr val="C00000"/>
                </a:solidFill>
              </a:rPr>
              <a:t>全部样本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计算梯度</a:t>
            </a:r>
            <a:endParaRPr lang="en-US" altLang="zh-CN" dirty="0"/>
          </a:p>
          <a:p>
            <a:pPr lvl="1"/>
            <a:r>
              <a:rPr lang="zh-CN" altLang="en-US" dirty="0"/>
              <a:t>参数更新</a:t>
            </a:r>
            <a:endParaRPr lang="en-US" altLang="zh-CN" dirty="0"/>
          </a:p>
          <a:p>
            <a:pPr lvl="2"/>
            <a:r>
              <a:rPr lang="zh-CN" altLang="en-US" dirty="0"/>
              <a:t>实际应用中</a:t>
            </a:r>
            <a:r>
              <a:rPr lang="en-US" altLang="zh-CN" dirty="0"/>
              <a:t>n</a:t>
            </a:r>
            <a:r>
              <a:rPr lang="zh-CN" altLang="en-US" dirty="0"/>
              <a:t>比较大，比如</a:t>
            </a:r>
            <a:r>
              <a:rPr lang="en-US" altLang="zh-CN" dirty="0"/>
              <a:t>500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813173" y="1816926"/>
                <a:ext cx="3099054" cy="6127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𝕏</m:t>
                      </m:r>
                      <m:r>
                        <a:rPr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𝕐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173" y="1816926"/>
                <a:ext cx="3099054" cy="612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532041"/>
              </p:ext>
            </p:extLst>
          </p:nvPr>
        </p:nvGraphicFramePr>
        <p:xfrm>
          <a:off x="772151" y="2531355"/>
          <a:ext cx="254577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887">
                  <a:extLst>
                    <a:ext uri="{9D8B030D-6E8A-4147-A177-3AD203B41FA5}">
                      <a16:colId xmlns:a16="http://schemas.microsoft.com/office/drawing/2014/main" val="1239105685"/>
                    </a:ext>
                  </a:extLst>
                </a:gridCol>
                <a:gridCol w="1272887">
                  <a:extLst>
                    <a:ext uri="{9D8B030D-6E8A-4147-A177-3AD203B41FA5}">
                      <a16:colId xmlns:a16="http://schemas.microsoft.com/office/drawing/2014/main" val="1222649927"/>
                    </a:ext>
                  </a:extLst>
                </a:gridCol>
              </a:tblGrid>
              <a:tr h="284451"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641167"/>
                  </a:ext>
                </a:extLst>
              </a:tr>
              <a:tr h="284451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667095"/>
                  </a:ext>
                </a:extLst>
              </a:tr>
              <a:tr h="284451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655749"/>
                  </a:ext>
                </a:extLst>
              </a:tr>
              <a:tr h="284451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100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990859" y="3245228"/>
                <a:ext cx="3380990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859" y="3245228"/>
                <a:ext cx="3380990" cy="8249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下箭头 16"/>
          <p:cNvSpPr/>
          <p:nvPr/>
        </p:nvSpPr>
        <p:spPr>
          <a:xfrm>
            <a:off x="5943600" y="2519877"/>
            <a:ext cx="1056409" cy="611051"/>
          </a:xfrm>
          <a:prstGeom prst="down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673438" y="2868252"/>
            <a:ext cx="2753591" cy="120188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20" name="直接箭头连接符 19"/>
          <p:cNvCxnSpPr>
            <a:cxnSpLocks/>
            <a:endCxn id="17" idx="1"/>
          </p:cNvCxnSpPr>
          <p:nvPr/>
        </p:nvCxnSpPr>
        <p:spPr>
          <a:xfrm>
            <a:off x="3370943" y="1436914"/>
            <a:ext cx="2572657" cy="138848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左大括号 20"/>
          <p:cNvSpPr/>
          <p:nvPr/>
        </p:nvSpPr>
        <p:spPr>
          <a:xfrm>
            <a:off x="4714009" y="3214255"/>
            <a:ext cx="457200" cy="9109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238CFA3-DBFB-4069-AF33-4DA72EC12331}"/>
              </a:ext>
            </a:extLst>
          </p:cNvPr>
          <p:cNvSpPr/>
          <p:nvPr/>
        </p:nvSpPr>
        <p:spPr>
          <a:xfrm>
            <a:off x="1277262" y="4288778"/>
            <a:ext cx="622375" cy="8067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400" dirty="0">
                <a:solidFill>
                  <a:sysClr val="windowText" lastClr="000000"/>
                </a:solidFill>
              </a:rPr>
              <a:t>X</a:t>
            </a:r>
          </a:p>
          <a:p>
            <a:pPr algn="just"/>
            <a:r>
              <a:rPr lang="en-US" altLang="zh-CN" sz="1400" dirty="0">
                <a:solidFill>
                  <a:sysClr val="windowText" lastClr="000000"/>
                </a:solidFill>
              </a:rPr>
              <a:t>1 2</a:t>
            </a:r>
          </a:p>
          <a:p>
            <a:pPr algn="just"/>
            <a:r>
              <a:rPr lang="en-US" altLang="zh-CN" sz="1400" dirty="0">
                <a:solidFill>
                  <a:sysClr val="windowText" lastClr="000000"/>
                </a:solidFill>
              </a:rPr>
              <a:t>1 5</a:t>
            </a:r>
          </a:p>
          <a:p>
            <a:pPr algn="just"/>
            <a:r>
              <a:rPr lang="en-US" altLang="zh-CN" sz="1400" dirty="0">
                <a:solidFill>
                  <a:sysClr val="windowText" lastClr="000000"/>
                </a:solidFill>
              </a:rPr>
              <a:t>1 8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CE98480-CB85-4113-9041-27BCF7721E60}"/>
              </a:ext>
            </a:extLst>
          </p:cNvPr>
          <p:cNvSpPr/>
          <p:nvPr/>
        </p:nvSpPr>
        <p:spPr>
          <a:xfrm>
            <a:off x="2099634" y="4288778"/>
            <a:ext cx="622375" cy="8067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400" dirty="0">
                <a:solidFill>
                  <a:sysClr val="windowText" lastClr="000000"/>
                </a:solidFill>
              </a:rPr>
              <a:t>Y</a:t>
            </a:r>
          </a:p>
          <a:p>
            <a:pPr algn="just"/>
            <a:r>
              <a:rPr lang="en-US" altLang="zh-CN" sz="1400" dirty="0">
                <a:solidFill>
                  <a:sysClr val="windowText" lastClr="000000"/>
                </a:solidFill>
              </a:rPr>
              <a:t>4</a:t>
            </a:r>
          </a:p>
          <a:p>
            <a:pPr algn="just"/>
            <a:r>
              <a:rPr lang="en-US" altLang="zh-CN" sz="1400" dirty="0">
                <a:solidFill>
                  <a:sysClr val="windowText" lastClr="000000"/>
                </a:solidFill>
              </a:rPr>
              <a:t>1</a:t>
            </a:r>
          </a:p>
          <a:p>
            <a:pPr algn="just"/>
            <a:r>
              <a:rPr lang="en-US" altLang="zh-CN" sz="1400" dirty="0">
                <a:solidFill>
                  <a:sysClr val="windowText" lastClr="000000"/>
                </a:solidFill>
              </a:rPr>
              <a:t>9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0272E9BE-A796-4DB7-A838-778B81BB916C}"/>
              </a:ext>
            </a:extLst>
          </p:cNvPr>
          <p:cNvSpPr/>
          <p:nvPr/>
        </p:nvSpPr>
        <p:spPr>
          <a:xfrm>
            <a:off x="1874450" y="4102368"/>
            <a:ext cx="250372" cy="221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327610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1D0A85D4-75B8-4EF3-AEF4-29201BF6CA54}"/>
              </a:ext>
            </a:extLst>
          </p:cNvPr>
          <p:cNvSpPr txBox="1">
            <a:spLocks/>
          </p:cNvSpPr>
          <p:nvPr/>
        </p:nvSpPr>
        <p:spPr>
          <a:xfrm>
            <a:off x="457200" y="205978"/>
            <a:ext cx="8229600" cy="49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使用梯度下降求解多元线性回归模型</a:t>
            </a:r>
            <a:endParaRPr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4D21A4D4-E6BF-4D7F-A028-B05298CE7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2223"/>
            <a:ext cx="8229600" cy="3937000"/>
          </a:xfrm>
        </p:spPr>
        <p:txBody>
          <a:bodyPr/>
          <a:lstStyle/>
          <a:p>
            <a:r>
              <a:rPr lang="en-US" altLang="zh-CN" dirty="0"/>
              <a:t>Stochastic  Gradient Descent</a:t>
            </a:r>
          </a:p>
          <a:p>
            <a:pPr lvl="1"/>
            <a:r>
              <a:rPr lang="zh-CN" altLang="en-US" dirty="0"/>
              <a:t>每次迭代，</a:t>
            </a:r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个样本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计算梯度</a:t>
            </a:r>
            <a:endParaRPr lang="en-US" altLang="zh-CN" dirty="0"/>
          </a:p>
          <a:p>
            <a:pPr lvl="1"/>
            <a:r>
              <a:rPr lang="zh-CN" altLang="en-US" dirty="0"/>
              <a:t>参数更新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534696" y="850515"/>
                <a:ext cx="3099054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𝕏</m:t>
                      </m:r>
                      <m:r>
                        <a:rPr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𝕐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696" y="850515"/>
                <a:ext cx="3099054" cy="612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673940"/>
              </p:ext>
            </p:extLst>
          </p:nvPr>
        </p:nvGraphicFramePr>
        <p:xfrm>
          <a:off x="784261" y="2192401"/>
          <a:ext cx="25457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887">
                  <a:extLst>
                    <a:ext uri="{9D8B030D-6E8A-4147-A177-3AD203B41FA5}">
                      <a16:colId xmlns:a16="http://schemas.microsoft.com/office/drawing/2014/main" val="1239105685"/>
                    </a:ext>
                  </a:extLst>
                </a:gridCol>
                <a:gridCol w="1272887">
                  <a:extLst>
                    <a:ext uri="{9D8B030D-6E8A-4147-A177-3AD203B41FA5}">
                      <a16:colId xmlns:a16="http://schemas.microsoft.com/office/drawing/2014/main" val="1222649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64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66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65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10021"/>
                  </a:ext>
                </a:extLst>
              </a:tr>
            </a:tbl>
          </a:graphicData>
        </a:graphic>
      </p:graphicFrame>
      <p:sp>
        <p:nvSpPr>
          <p:cNvPr id="15" name="下箭头 14"/>
          <p:cNvSpPr/>
          <p:nvPr/>
        </p:nvSpPr>
        <p:spPr>
          <a:xfrm>
            <a:off x="5665123" y="1553466"/>
            <a:ext cx="1056409" cy="611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989473" y="2192401"/>
                <a:ext cx="2701059" cy="633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473" y="2192401"/>
                <a:ext cx="2701059" cy="633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4989472" y="2911252"/>
                <a:ext cx="2701059" cy="633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472" y="2911252"/>
                <a:ext cx="2701059" cy="633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989471" y="3813001"/>
                <a:ext cx="2701059" cy="633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471" y="3813001"/>
                <a:ext cx="2701059" cy="633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圆角矩形 20"/>
          <p:cNvSpPr/>
          <p:nvPr/>
        </p:nvSpPr>
        <p:spPr>
          <a:xfrm>
            <a:off x="673080" y="2565024"/>
            <a:ext cx="2452254" cy="3602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673080" y="2940282"/>
            <a:ext cx="2452254" cy="3602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673080" y="3330581"/>
            <a:ext cx="2452254" cy="3602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/>
          <p:cNvCxnSpPr>
            <a:cxnSpLocks/>
            <a:endCxn id="15" idx="1"/>
          </p:cNvCxnSpPr>
          <p:nvPr/>
        </p:nvCxnSpPr>
        <p:spPr>
          <a:xfrm>
            <a:off x="3360057" y="1389743"/>
            <a:ext cx="2305066" cy="46924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左大括号 25"/>
          <p:cNvSpPr/>
          <p:nvPr/>
        </p:nvSpPr>
        <p:spPr>
          <a:xfrm>
            <a:off x="4634345" y="2431473"/>
            <a:ext cx="401782" cy="18184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2001092-D600-4635-91DF-E7AEA2EA6789}"/>
              </a:ext>
            </a:extLst>
          </p:cNvPr>
          <p:cNvSpPr/>
          <p:nvPr/>
        </p:nvSpPr>
        <p:spPr>
          <a:xfrm>
            <a:off x="1257566" y="3982562"/>
            <a:ext cx="622375" cy="8067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400" dirty="0">
                <a:solidFill>
                  <a:sysClr val="windowText" lastClr="000000"/>
                </a:solidFill>
              </a:rPr>
              <a:t>X</a:t>
            </a:r>
          </a:p>
          <a:p>
            <a:pPr algn="just"/>
            <a:r>
              <a:rPr lang="en-US" altLang="zh-CN" sz="1400" dirty="0">
                <a:solidFill>
                  <a:sysClr val="windowText" lastClr="000000"/>
                </a:solidFill>
              </a:rPr>
              <a:t>1 2</a:t>
            </a:r>
          </a:p>
          <a:p>
            <a:pPr algn="just"/>
            <a:r>
              <a:rPr lang="en-US" altLang="zh-CN" sz="1400" dirty="0">
                <a:solidFill>
                  <a:sysClr val="windowText" lastClr="000000"/>
                </a:solidFill>
              </a:rPr>
              <a:t>1 5</a:t>
            </a:r>
          </a:p>
          <a:p>
            <a:pPr algn="just"/>
            <a:r>
              <a:rPr lang="en-US" altLang="zh-CN" sz="1400" dirty="0">
                <a:solidFill>
                  <a:sysClr val="windowText" lastClr="000000"/>
                </a:solidFill>
              </a:rPr>
              <a:t>1 8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84FD71D-F8B5-47F9-A625-4CF8023024BB}"/>
              </a:ext>
            </a:extLst>
          </p:cNvPr>
          <p:cNvSpPr/>
          <p:nvPr/>
        </p:nvSpPr>
        <p:spPr>
          <a:xfrm>
            <a:off x="2079938" y="3982562"/>
            <a:ext cx="622375" cy="8067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400" dirty="0">
                <a:solidFill>
                  <a:sysClr val="windowText" lastClr="000000"/>
                </a:solidFill>
              </a:rPr>
              <a:t>Y</a:t>
            </a:r>
          </a:p>
          <a:p>
            <a:pPr algn="just"/>
            <a:r>
              <a:rPr lang="en-US" altLang="zh-CN" sz="1400" dirty="0">
                <a:solidFill>
                  <a:sysClr val="windowText" lastClr="000000"/>
                </a:solidFill>
              </a:rPr>
              <a:t>4</a:t>
            </a:r>
          </a:p>
          <a:p>
            <a:pPr algn="just"/>
            <a:r>
              <a:rPr lang="en-US" altLang="zh-CN" sz="1400" dirty="0">
                <a:solidFill>
                  <a:sysClr val="windowText" lastClr="000000"/>
                </a:solidFill>
              </a:rPr>
              <a:t>1</a:t>
            </a:r>
          </a:p>
          <a:p>
            <a:pPr algn="just"/>
            <a:r>
              <a:rPr lang="en-US" altLang="zh-CN" sz="1400" dirty="0">
                <a:solidFill>
                  <a:sysClr val="windowText" lastClr="000000"/>
                </a:solidFill>
              </a:rPr>
              <a:t>9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AE8B2704-4726-42A7-9AB4-F7B28A9991D2}"/>
              </a:ext>
            </a:extLst>
          </p:cNvPr>
          <p:cNvSpPr/>
          <p:nvPr/>
        </p:nvSpPr>
        <p:spPr>
          <a:xfrm>
            <a:off x="1854754" y="3796152"/>
            <a:ext cx="250372" cy="221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414140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1D0A85D4-75B8-4EF3-AEF4-29201BF6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5588"/>
            <a:ext cx="8229600" cy="498872"/>
          </a:xfrm>
        </p:spPr>
        <p:txBody>
          <a:bodyPr/>
          <a:lstStyle/>
          <a:p>
            <a:r>
              <a:rPr lang="zh-CN" altLang="en-US" dirty="0"/>
              <a:t>使用梯度下降求解多元线性回归模型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D21A4D4-E6BF-4D7F-A028-B05298CE7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08760"/>
            <a:ext cx="8229600" cy="3937000"/>
          </a:xfrm>
        </p:spPr>
        <p:txBody>
          <a:bodyPr/>
          <a:lstStyle/>
          <a:p>
            <a:r>
              <a:rPr lang="en-US" altLang="zh-CN" dirty="0"/>
              <a:t>Min bath Gradient Descent </a:t>
            </a:r>
          </a:p>
          <a:p>
            <a:pPr lvl="1"/>
            <a:r>
              <a:rPr lang="zh-CN" altLang="en-US" dirty="0"/>
              <a:t>每次迭代，</a:t>
            </a:r>
            <a:r>
              <a:rPr lang="zh-CN" altLang="en-US" dirty="0">
                <a:solidFill>
                  <a:srgbClr val="C00000"/>
                </a:solidFill>
              </a:rPr>
              <a:t>小批量样本</a:t>
            </a:r>
            <a:endParaRPr lang="en-US" altLang="zh-CN" dirty="0"/>
          </a:p>
          <a:p>
            <a:pPr lvl="1"/>
            <a:r>
              <a:rPr lang="zh-CN" altLang="en-US" dirty="0"/>
              <a:t>计算梯度</a:t>
            </a:r>
            <a:endParaRPr lang="en-US" altLang="zh-CN" dirty="0"/>
          </a:p>
          <a:p>
            <a:pPr lvl="1"/>
            <a:r>
              <a:rPr lang="zh-CN" altLang="en-US" dirty="0"/>
              <a:t>参数更新</a:t>
            </a:r>
            <a:endParaRPr lang="en-US" altLang="zh-CN" dirty="0"/>
          </a:p>
          <a:p>
            <a:pPr lvl="2"/>
            <a:r>
              <a:rPr lang="en-US" altLang="zh-CN" dirty="0"/>
              <a:t>Batch size =2</a:t>
            </a:r>
            <a:r>
              <a:rPr lang="zh-CN" altLang="en-US" dirty="0"/>
              <a:t>，最后一批只有</a:t>
            </a:r>
            <a:r>
              <a:rPr lang="en-US" altLang="zh-CN" dirty="0"/>
              <a:t>1</a:t>
            </a:r>
            <a:r>
              <a:rPr lang="zh-CN" altLang="en-US" dirty="0"/>
              <a:t>个样本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545618" y="1248078"/>
                <a:ext cx="3099054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𝕏</m:t>
                      </m:r>
                      <m:r>
                        <a:rPr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𝕐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618" y="1248078"/>
                <a:ext cx="3099054" cy="612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85344"/>
              </p:ext>
            </p:extLst>
          </p:nvPr>
        </p:nvGraphicFramePr>
        <p:xfrm>
          <a:off x="882289" y="2514853"/>
          <a:ext cx="25457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887">
                  <a:extLst>
                    <a:ext uri="{9D8B030D-6E8A-4147-A177-3AD203B41FA5}">
                      <a16:colId xmlns:a16="http://schemas.microsoft.com/office/drawing/2014/main" val="1239105685"/>
                    </a:ext>
                  </a:extLst>
                </a:gridCol>
                <a:gridCol w="1272887">
                  <a:extLst>
                    <a:ext uri="{9D8B030D-6E8A-4147-A177-3AD203B41FA5}">
                      <a16:colId xmlns:a16="http://schemas.microsoft.com/office/drawing/2014/main" val="1222649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64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66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65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10021"/>
                  </a:ext>
                </a:extLst>
              </a:tr>
            </a:tbl>
          </a:graphicData>
        </a:graphic>
      </p:graphicFrame>
      <p:sp>
        <p:nvSpPr>
          <p:cNvPr id="11" name="下箭头 10"/>
          <p:cNvSpPr/>
          <p:nvPr/>
        </p:nvSpPr>
        <p:spPr>
          <a:xfrm>
            <a:off x="5676045" y="1951029"/>
            <a:ext cx="1056409" cy="611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000395" y="2589964"/>
                <a:ext cx="3138103" cy="633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95" y="2589964"/>
                <a:ext cx="3138103" cy="633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000395" y="3471742"/>
                <a:ext cx="2701059" cy="633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95" y="3471742"/>
                <a:ext cx="2701059" cy="633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圆角矩形 14"/>
          <p:cNvSpPr/>
          <p:nvPr/>
        </p:nvSpPr>
        <p:spPr>
          <a:xfrm>
            <a:off x="850771" y="2884013"/>
            <a:ext cx="2687782" cy="6996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829989" y="3635622"/>
            <a:ext cx="2680855" cy="43988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>
            <a:cxnSpLocks/>
            <a:endCxn id="11" idx="1"/>
          </p:cNvCxnSpPr>
          <p:nvPr/>
        </p:nvCxnSpPr>
        <p:spPr>
          <a:xfrm>
            <a:off x="3606800" y="1549400"/>
            <a:ext cx="2069245" cy="70715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左大括号 19"/>
          <p:cNvSpPr/>
          <p:nvPr/>
        </p:nvSpPr>
        <p:spPr>
          <a:xfrm>
            <a:off x="4889905" y="2748417"/>
            <a:ext cx="110490" cy="11280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BB609A1-645C-41FB-BAFB-56CEC0706B2F}"/>
              </a:ext>
            </a:extLst>
          </p:cNvPr>
          <p:cNvSpPr/>
          <p:nvPr/>
        </p:nvSpPr>
        <p:spPr>
          <a:xfrm>
            <a:off x="1318203" y="4274136"/>
            <a:ext cx="622375" cy="8067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400" dirty="0">
                <a:solidFill>
                  <a:sysClr val="windowText" lastClr="000000"/>
                </a:solidFill>
              </a:rPr>
              <a:t>X</a:t>
            </a:r>
          </a:p>
          <a:p>
            <a:pPr algn="just"/>
            <a:r>
              <a:rPr lang="en-US" altLang="zh-CN" sz="1400" dirty="0">
                <a:solidFill>
                  <a:sysClr val="windowText" lastClr="000000"/>
                </a:solidFill>
              </a:rPr>
              <a:t>1 2</a:t>
            </a:r>
          </a:p>
          <a:p>
            <a:pPr algn="just"/>
            <a:r>
              <a:rPr lang="en-US" altLang="zh-CN" sz="1400" dirty="0">
                <a:solidFill>
                  <a:sysClr val="windowText" lastClr="000000"/>
                </a:solidFill>
              </a:rPr>
              <a:t>1 5</a:t>
            </a:r>
          </a:p>
          <a:p>
            <a:pPr algn="just"/>
            <a:r>
              <a:rPr lang="en-US" altLang="zh-CN" sz="1400" dirty="0">
                <a:solidFill>
                  <a:sysClr val="windowText" lastClr="000000"/>
                </a:solidFill>
              </a:rPr>
              <a:t>1 8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6D7851A-6368-49F1-9867-3A0111173CF2}"/>
              </a:ext>
            </a:extLst>
          </p:cNvPr>
          <p:cNvSpPr/>
          <p:nvPr/>
        </p:nvSpPr>
        <p:spPr>
          <a:xfrm>
            <a:off x="2140575" y="4274136"/>
            <a:ext cx="622375" cy="8067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400" dirty="0">
                <a:solidFill>
                  <a:sysClr val="windowText" lastClr="000000"/>
                </a:solidFill>
              </a:rPr>
              <a:t>Y</a:t>
            </a:r>
          </a:p>
          <a:p>
            <a:pPr algn="just"/>
            <a:r>
              <a:rPr lang="en-US" altLang="zh-CN" sz="1400" dirty="0">
                <a:solidFill>
                  <a:sysClr val="windowText" lastClr="000000"/>
                </a:solidFill>
              </a:rPr>
              <a:t>4</a:t>
            </a:r>
          </a:p>
          <a:p>
            <a:pPr algn="just"/>
            <a:r>
              <a:rPr lang="en-US" altLang="zh-CN" sz="1400" dirty="0">
                <a:solidFill>
                  <a:sysClr val="windowText" lastClr="000000"/>
                </a:solidFill>
              </a:rPr>
              <a:t>1</a:t>
            </a:r>
          </a:p>
          <a:p>
            <a:pPr algn="just"/>
            <a:r>
              <a:rPr lang="en-US" altLang="zh-CN" sz="1400" dirty="0">
                <a:solidFill>
                  <a:sysClr val="windowText" lastClr="000000"/>
                </a:solidFill>
              </a:rPr>
              <a:t>9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ED68040F-5CA4-4058-84FF-AF731E590F77}"/>
              </a:ext>
            </a:extLst>
          </p:cNvPr>
          <p:cNvSpPr/>
          <p:nvPr/>
        </p:nvSpPr>
        <p:spPr>
          <a:xfrm>
            <a:off x="1815335" y="3854162"/>
            <a:ext cx="250372" cy="221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29373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Min bath Gradient Descent </a:t>
                </a:r>
              </a:p>
              <a:p>
                <a:pPr lvl="1"/>
                <a:r>
                  <a:rPr lang="en-US" altLang="zh-CN" dirty="0"/>
                  <a:t>Shuffle:</a:t>
                </a:r>
                <a:r>
                  <a:rPr lang="zh-CN" altLang="en-US" dirty="0"/>
                  <a:t> 将数据做一次随机化排序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𝕐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dirty="0"/>
                  <a:t>):</a:t>
                </a:r>
                <a:r>
                  <a:rPr lang="zh-CN" altLang="en-US" dirty="0"/>
                  <a:t> 大小为</a:t>
                </a:r>
                <a:r>
                  <a:rPr lang="en-US" altLang="zh-CN" dirty="0"/>
                  <a:t>B(batch size)</a:t>
                </a:r>
                <a:r>
                  <a:rPr lang="zh-CN" altLang="en-US" dirty="0"/>
                  <a:t>的一个</a:t>
                </a:r>
                <a:r>
                  <a:rPr lang="en-US" altLang="zh-CN" dirty="0"/>
                  <a:t>mini-batch</a:t>
                </a: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5"/>
              <p:cNvSpPr txBox="1"/>
              <p:nvPr/>
            </p:nvSpPr>
            <p:spPr>
              <a:xfrm>
                <a:off x="2837942" y="2222958"/>
                <a:ext cx="5529527" cy="22724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b="0" dirty="0"/>
                  <a:t>In</a:t>
                </a:r>
                <a:r>
                  <a:rPr lang="en-US" altLang="zh-CN" sz="2000" dirty="0"/>
                  <a:t>itialize</a:t>
                </a:r>
                <a:r>
                  <a:rPr lang="zh-CN" altLang="en-US" sz="20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charset="0"/>
                          </a:rPr>
                          <m:t>𝜽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charset="0"/>
                          </a:rPr>
                          <m:t>(0)</m:t>
                        </m:r>
                      </m:sup>
                    </m:sSup>
                    <m:r>
                      <a:rPr lang="en-US" altLang="zh-CN" sz="2000" b="0" i="0" smtClean="0">
                        <a:latin typeface="Cambria Math" charset="0"/>
                      </a:rPr>
                      <m:t>←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Zero,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Random,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etc.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/>
                  <a:t>For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from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0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convergence:</a:t>
                </a:r>
                <a:r>
                  <a:rPr lang="zh-CN" altLang="en-US" sz="2000" dirty="0"/>
                  <a:t> </a:t>
                </a:r>
                <a:endParaRPr lang="en-US" altLang="zh-CN" sz="20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/>
                  <a:t>    </a:t>
                </a:r>
                <a:r>
                  <a:rPr lang="en-US" altLang="zh-CN" sz="2000" dirty="0"/>
                  <a:t>Shuffle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charset="0"/>
                      </a:rPr>
                      <m:t>𝕏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charset="0"/>
                      </a:rPr>
                      <m:t>𝕐</m:t>
                    </m:r>
                  </m:oMath>
                </a14:m>
                <a:r>
                  <a:rPr lang="en-US" altLang="zh-CN" sz="2000" dirty="0"/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/>
                  <a:t>    </a:t>
                </a:r>
                <a:r>
                  <a:rPr lang="en-US" altLang="zh-CN" sz="2000" dirty="0"/>
                  <a:t>For</a:t>
                </a:r>
                <a:r>
                  <a:rPr lang="zh-CN" altLang="en-US" sz="2000" dirty="0"/>
                  <a:t> </a:t>
                </a:r>
                <a:r>
                  <a:rPr lang="en-US" altLang="zh-CN" sz="2000" b="1" dirty="0">
                    <a:solidFill>
                      <a:srgbClr val="C00000"/>
                    </a:solidFill>
                  </a:rPr>
                  <a:t>each</a:t>
                </a:r>
                <a:r>
                  <a:rPr lang="zh-CN" altLang="en-US" sz="2000" b="1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000" b="1" dirty="0">
                    <a:solidFill>
                      <a:srgbClr val="C00000"/>
                    </a:solidFill>
                  </a:rPr>
                  <a:t>B-sized</a:t>
                </a:r>
                <a:r>
                  <a:rPr lang="zh-CN" altLang="en-US" sz="2000" b="1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000" b="1" dirty="0">
                    <a:solidFill>
                      <a:srgbClr val="C00000"/>
                    </a:solidFill>
                  </a:rPr>
                  <a:t>mini batch</a:t>
                </a:r>
                <a:r>
                  <a:rPr lang="zh-CN" altLang="en-US" sz="2000" b="1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000" b="1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𝕏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𝒃</m:t>
                        </m:r>
                      </m:sub>
                    </m:sSub>
                  </m:oMath>
                </a14:m>
                <a:r>
                  <a:rPr lang="en-US" altLang="zh-CN" sz="2000" b="1" dirty="0">
                    <a:solidFill>
                      <a:srgbClr val="C00000"/>
                    </a:solidFill>
                  </a:rPr>
                  <a:t>,</a:t>
                </a:r>
                <a:r>
                  <a:rPr lang="zh-CN" altLang="en-US" sz="20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𝕐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𝒃</m:t>
                        </m:r>
                      </m:sub>
                    </m:sSub>
                  </m:oMath>
                </a14:m>
                <a:r>
                  <a:rPr lang="en-US" altLang="zh-CN" sz="2000" b="1" dirty="0">
                    <a:solidFill>
                      <a:srgbClr val="C00000"/>
                    </a:solidFill>
                  </a:rPr>
                  <a:t>) </a:t>
                </a:r>
                <a:r>
                  <a:rPr lang="zh-CN" altLang="en-US" sz="2000" b="1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000" dirty="0"/>
                  <a:t>in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</a:rPr>
                      <m:t>𝕏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</a:rPr>
                      <m:t>𝕐</m:t>
                    </m:r>
                  </m:oMath>
                </a14:m>
                <a:r>
                  <a:rPr lang="en-US" altLang="zh-CN" sz="2000" dirty="0"/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/>
                  <a:t>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charset="0"/>
                          </a:rPr>
                          <m:t>𝜽</m:t>
                        </m:r>
                      </m:e>
                      <m:sup>
                        <m:r>
                          <a:rPr lang="en-US" altLang="zh-CN" sz="20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charset="0"/>
                          </a:rPr>
                          <m:t>+1)</m:t>
                        </m:r>
                      </m:sup>
                    </m:sSup>
                    <m:r>
                      <a:rPr lang="en-US" altLang="zh-CN" sz="2000" b="0" i="1" smtClean="0">
                        <a:latin typeface="Cambria Math" charset="0"/>
                      </a:rPr>
                      <m:t>←</m:t>
                    </m:r>
                  </m:oMath>
                </a14:m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charset="0"/>
                          </a:rPr>
                          <m:t>𝜽</m:t>
                        </m:r>
                      </m:e>
                      <m:sup>
                        <m:r>
                          <a:rPr lang="en-US" altLang="zh-CN" sz="20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altLang="zh-CN" sz="2000" b="0" i="1" smtClean="0">
                        <a:latin typeface="Cambria Math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Gradient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charset="0"/>
                          </a:rPr>
                          <m:t>𝕏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charset="0"/>
                          </a:rPr>
                          <m:t>𝕐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charset="0"/>
                          </a:rPr>
                          <m:t>𝜽</m:t>
                        </m:r>
                      </m:e>
                      <m:sup>
                        <m:r>
                          <a:rPr lang="en-US" altLang="zh-CN" sz="20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2000" dirty="0"/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/>
                  <a:t>    </a:t>
                </a:r>
                <a:r>
                  <a:rPr lang="en-US" altLang="zh-CN" sz="2000" dirty="0"/>
                  <a:t>End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For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/>
                  <a:t>End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For</a:t>
                </a:r>
              </a:p>
            </p:txBody>
          </p:sp>
        </mc:Choice>
        <mc:Fallback xmlns="">
          <p:sp>
            <p:nvSpPr>
              <p:cNvPr id="10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942" y="2222958"/>
                <a:ext cx="5529527" cy="2272417"/>
              </a:xfrm>
              <a:prstGeom prst="rect">
                <a:avLst/>
              </a:prstGeom>
              <a:blipFill>
                <a:blip r:embed="rId3"/>
                <a:stretch>
                  <a:fillRect l="-1100" t="-1070" r="-770" b="-374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6"/>
          <p:cNvSpPr/>
          <p:nvPr/>
        </p:nvSpPr>
        <p:spPr>
          <a:xfrm rot="10800000">
            <a:off x="2400350" y="2602455"/>
            <a:ext cx="389965" cy="1445314"/>
          </a:xfrm>
          <a:prstGeom prst="rightBrace">
            <a:avLst>
              <a:gd name="adj1" fmla="val 6547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7"/>
          <p:cNvSpPr txBox="1"/>
          <p:nvPr/>
        </p:nvSpPr>
        <p:spPr>
          <a:xfrm>
            <a:off x="653486" y="3125057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一个</a:t>
            </a:r>
            <a:r>
              <a:rPr lang="en-US" altLang="zh-CN" sz="2000" dirty="0">
                <a:solidFill>
                  <a:srgbClr val="C00000"/>
                </a:solidFill>
              </a:rPr>
              <a:t>epoch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10559" y="4556342"/>
            <a:ext cx="457048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主流机器学习（深度学习）的参数优化方法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5223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GD</a:t>
            </a:r>
            <a:r>
              <a:rPr lang="zh-CN" altLang="en-US" dirty="0"/>
              <a:t>（每次迭代</a:t>
            </a:r>
            <a:r>
              <a:rPr lang="zh-CN" altLang="en-US" dirty="0">
                <a:solidFill>
                  <a:srgbClr val="C00000"/>
                </a:solidFill>
              </a:rPr>
              <a:t>全量样本</a:t>
            </a:r>
            <a:r>
              <a:rPr lang="zh-CN" altLang="en-US" dirty="0"/>
              <a:t>一次更新参数）</a:t>
            </a:r>
            <a:endParaRPr lang="en-US" altLang="zh-CN" dirty="0"/>
          </a:p>
          <a:p>
            <a:r>
              <a:rPr lang="zh-CN" altLang="en-US" dirty="0"/>
              <a:t>与</a:t>
            </a:r>
            <a:r>
              <a:rPr lang="en-US" altLang="zh-CN" dirty="0"/>
              <a:t>SGD</a:t>
            </a:r>
            <a:r>
              <a:rPr lang="zh-CN" altLang="en-US" dirty="0"/>
              <a:t>（每次迭代</a:t>
            </a:r>
            <a:r>
              <a:rPr lang="zh-CN" altLang="en-US" dirty="0">
                <a:solidFill>
                  <a:srgbClr val="C00000"/>
                </a:solidFill>
              </a:rPr>
              <a:t>一个样本</a:t>
            </a:r>
            <a:r>
              <a:rPr lang="zh-CN" altLang="en-US" dirty="0"/>
              <a:t>，每个样本更新参数）的比较</a:t>
            </a:r>
            <a:endParaRPr kumimoji="1" lang="en-US" altLang="zh-CN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3" y="2003263"/>
            <a:ext cx="3944311" cy="1739809"/>
          </a:xfrm>
          <a:prstGeom prst="rect">
            <a:avLst/>
          </a:prstGeom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61" y="2003263"/>
            <a:ext cx="4052986" cy="182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梯度下降算法</a:t>
            </a:r>
            <a:endParaRPr lang="en-US" altLang="zh-CN" dirty="0"/>
          </a:p>
          <a:p>
            <a:r>
              <a:rPr lang="zh-CN" altLang="en-US" dirty="0"/>
              <a:t>示例代码分析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30" y="4081314"/>
            <a:ext cx="7732365" cy="4800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5"/>
              <p:cNvSpPr txBox="1"/>
              <p:nvPr/>
            </p:nvSpPr>
            <p:spPr>
              <a:xfrm>
                <a:off x="3664299" y="744431"/>
                <a:ext cx="4579010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𝑚𝑠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𝜃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𝑔𝑟𝑎𝑑𝑖𝑒𝑛𝑡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𝑚𝑠𝑒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299" y="744431"/>
                <a:ext cx="4579010" cy="8206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96" y="1676775"/>
            <a:ext cx="3797300" cy="6935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731" y="1636720"/>
            <a:ext cx="3426069" cy="7736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7389C47-DC95-4C7C-A72F-161A3CC180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2493" y="2909847"/>
            <a:ext cx="4236720" cy="9781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0048BC0-43EB-4476-A955-9CA00D5B95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417" y="2909847"/>
            <a:ext cx="3797300" cy="84270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094918B-9CE8-4CE1-ABBB-63D832A1DD81}"/>
              </a:ext>
            </a:extLst>
          </p:cNvPr>
          <p:cNvSpPr/>
          <p:nvPr/>
        </p:nvSpPr>
        <p:spPr>
          <a:xfrm>
            <a:off x="791901" y="4619205"/>
            <a:ext cx="7633024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dirty="0"/>
              <a:t>在上一讲“0304-回归：一元线性回归（解析解与梯度下降算法）”目录下</a:t>
            </a:r>
          </a:p>
        </p:txBody>
      </p:sp>
      <p:sp>
        <p:nvSpPr>
          <p:cNvPr id="6" name="箭头: 上 5">
            <a:extLst>
              <a:ext uri="{FF2B5EF4-FFF2-40B4-BE49-F238E27FC236}">
                <a16:creationId xmlns:a16="http://schemas.microsoft.com/office/drawing/2014/main" id="{AB11233E-9789-48EF-9675-608FC0C007E7}"/>
              </a:ext>
            </a:extLst>
          </p:cNvPr>
          <p:cNvSpPr/>
          <p:nvPr/>
        </p:nvSpPr>
        <p:spPr>
          <a:xfrm>
            <a:off x="2269816" y="2504485"/>
            <a:ext cx="388418" cy="34756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上 11">
            <a:extLst>
              <a:ext uri="{FF2B5EF4-FFF2-40B4-BE49-F238E27FC236}">
                <a16:creationId xmlns:a16="http://schemas.microsoft.com/office/drawing/2014/main" id="{F7577ABE-50EB-4C16-965F-2165C352B799}"/>
              </a:ext>
            </a:extLst>
          </p:cNvPr>
          <p:cNvSpPr/>
          <p:nvPr/>
        </p:nvSpPr>
        <p:spPr>
          <a:xfrm>
            <a:off x="6679975" y="2504485"/>
            <a:ext cx="388418" cy="34756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87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9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梯度下降算法</a:t>
            </a:r>
            <a:endParaRPr lang="en-US" altLang="zh-CN" dirty="0"/>
          </a:p>
          <a:p>
            <a:pPr lvl="1"/>
            <a:r>
              <a:rPr lang="zh-CN" altLang="en-US" dirty="0"/>
              <a:t>示例代码分析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75" y="4185504"/>
            <a:ext cx="7732365" cy="480090"/>
          </a:xfrm>
          <a:prstGeom prst="rect">
            <a:avLst/>
          </a:prstGeom>
        </p:spPr>
      </p:pic>
      <p:pic>
        <p:nvPicPr>
          <p:cNvPr id="17" name="Content Placeholder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"/>
          <a:stretch/>
        </p:blipFill>
        <p:spPr>
          <a:xfrm>
            <a:off x="4945777" y="659018"/>
            <a:ext cx="3357846" cy="34693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549927" y="2264817"/>
            <a:ext cx="4259580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几个关键点：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添加了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tolerance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参数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添加了异常判断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梯度函数的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输入和输出均为向量</a:t>
            </a:r>
            <a:endParaRPr lang="en-US" altLang="zh-CN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567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17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zh-CN" altLang="en-US" dirty="0"/>
                  <a:t>一元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多元线性回归的评价：如何评判</a:t>
                </a:r>
                <a:r>
                  <a:rPr lang="en-US" altLang="zh-CN" dirty="0"/>
                  <a:t>SLR/MLR</a:t>
                </a:r>
                <a:r>
                  <a:rPr lang="zh-CN" altLang="en-US" dirty="0"/>
                  <a:t>两个模型的优劣</a:t>
                </a:r>
                <a:endParaRPr lang="en-US" altLang="zh-CN" dirty="0"/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zh-CN" altLang="en-US" dirty="0"/>
                  <a:t>基本想法：度量观测值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zh-CN" altLang="en-US" dirty="0"/>
                  <a:t>与预测值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CN" altLang="en-US" dirty="0"/>
                  <a:t>之间的差异</a:t>
                </a:r>
                <a:endParaRPr lang="en-US" altLang="zh-CN" dirty="0"/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zh-CN" altLang="en-US" b="1" dirty="0"/>
                  <a:t>均方根误差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Root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Squared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Error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charset="0"/>
                        </a:rPr>
                        <m:t>RMSE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charset="0"/>
                            </a:rPr>
                            <m:t>𝑦</m:t>
                          </m:r>
                          <m:r>
                            <a:rPr lang="en-US" altLang="zh-CN" i="1" dirty="0"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altLang="zh-CN" i="1" dirty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bg-BG" altLang="zh-C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i="1" dirty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 dirty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i="1" dirty="0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 dirty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altLang="zh-CN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:endParaRPr lang="en-US" altLang="zh-CN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zh-CN" altLang="en-US" dirty="0"/>
                  <a:t>均方根误差</a:t>
                </a:r>
                <a:r>
                  <a:rPr lang="en-US" altLang="zh-CN" dirty="0"/>
                  <a:t>RMSE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MSE</a:t>
                </a:r>
                <a:r>
                  <a:rPr lang="zh-CN" altLang="en-US" dirty="0"/>
                  <a:t>损失函数的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平方根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zh-CN" altLang="en-US" dirty="0"/>
                  <a:t>均方根误差</a:t>
                </a:r>
                <a:r>
                  <a:rPr lang="en-US" altLang="zh-CN" dirty="0"/>
                  <a:t>RMSE</a:t>
                </a:r>
                <a:r>
                  <a:rPr lang="zh-CN" altLang="en-US" dirty="0"/>
                  <a:t>与观测值𝑦与预测值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̂的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量纲相同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zh-CN" altLang="en-US" dirty="0"/>
                  <a:t>均方根误差</a:t>
                </a:r>
                <a:r>
                  <a:rPr lang="en-US" altLang="zh-CN" dirty="0"/>
                  <a:t>RMSE</a:t>
                </a:r>
                <a:r>
                  <a:rPr lang="zh-CN" altLang="en-US" dirty="0"/>
                  <a:t>越小，说明模型越准确</a:t>
                </a:r>
                <a:endParaRPr lang="en-US" altLang="zh-CN" dirty="0"/>
              </a:p>
              <a:p>
                <a:pPr marL="285750" indent="-285750">
                  <a:lnSpc>
                    <a:spcPct val="110000"/>
                  </a:lnSpc>
                  <a:spcBef>
                    <a:spcPts val="0"/>
                  </a:spcBef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37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</a:pPr>
            <a:r>
              <a:rPr lang="zh-CN" altLang="en-US" dirty="0"/>
              <a:t>一元</a:t>
            </a:r>
            <a:r>
              <a:rPr lang="en-US" altLang="zh-CN" dirty="0"/>
              <a:t>/</a:t>
            </a:r>
            <a:r>
              <a:rPr lang="zh-CN" altLang="en-US" dirty="0"/>
              <a:t>多元线性回归的评价：如何评判</a:t>
            </a:r>
            <a:r>
              <a:rPr lang="en-US" altLang="zh-CN" dirty="0"/>
              <a:t>SLR/MLR</a:t>
            </a:r>
            <a:r>
              <a:rPr lang="zh-CN" altLang="en-US" dirty="0"/>
              <a:t>两个模型的优劣</a:t>
            </a:r>
            <a:endParaRPr lang="en-US" altLang="zh-CN" dirty="0"/>
          </a:p>
          <a:p>
            <a:pPr>
              <a:spcBef>
                <a:spcPts val="0"/>
              </a:spcBef>
            </a:pPr>
            <a:r>
              <a:rPr lang="zh-CN" altLang="en-US" b="1" dirty="0"/>
              <a:t>均方根误差</a:t>
            </a:r>
            <a:endParaRPr lang="en-US" altLang="zh-CN" b="1" dirty="0"/>
          </a:p>
          <a:p>
            <a:pPr>
              <a:spcBef>
                <a:spcPts val="0"/>
              </a:spcBef>
            </a:pPr>
            <a:r>
              <a:rPr lang="zh-CN" altLang="en-US" b="1" dirty="0">
                <a:solidFill>
                  <a:srgbClr val="C00000"/>
                </a:solidFill>
              </a:rPr>
              <a:t>代码分析：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dirty="0"/>
              <a:t>请在</a:t>
            </a:r>
            <a:r>
              <a:rPr lang="en-US" altLang="zh-CN" dirty="0"/>
              <a:t>notebook</a:t>
            </a:r>
            <a:r>
              <a:rPr lang="zh-CN" altLang="en-US" dirty="0"/>
              <a:t>中编写</a:t>
            </a:r>
            <a:r>
              <a:rPr lang="en-US" altLang="zh-CN" dirty="0" err="1"/>
              <a:t>rmse</a:t>
            </a:r>
            <a:r>
              <a:rPr lang="zh-CN" altLang="en-US" dirty="0"/>
              <a:t>函数计算均方根误差</a:t>
            </a:r>
            <a:endParaRPr lang="en-US" altLang="zh-CN" dirty="0"/>
          </a:p>
          <a:p>
            <a:pPr lvl="1">
              <a:spcBef>
                <a:spcPts val="0"/>
              </a:spcBef>
            </a:pPr>
            <a:endParaRPr lang="en-US" altLang="zh-CN" dirty="0"/>
          </a:p>
          <a:p>
            <a:pPr lvl="1">
              <a:spcBef>
                <a:spcPts val="0"/>
              </a:spcBef>
            </a:pPr>
            <a:endParaRPr lang="en-US" altLang="zh-CN" dirty="0"/>
          </a:p>
          <a:p>
            <a:pPr lvl="1">
              <a:spcBef>
                <a:spcPts val="0"/>
              </a:spcBef>
            </a:pPr>
            <a:endParaRPr lang="en-US" altLang="zh-CN" dirty="0"/>
          </a:p>
          <a:p>
            <a:pPr lvl="1">
              <a:spcBef>
                <a:spcPts val="0"/>
              </a:spcBef>
            </a:pP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zh-CN" altLang="en-US" dirty="0"/>
              <a:t>请计算以下两个模型的均方根误差，并比较大小</a:t>
            </a:r>
            <a:endParaRPr lang="en-US" altLang="zh-CN" dirty="0"/>
          </a:p>
          <a:p>
            <a:pPr>
              <a:spcBef>
                <a:spcPts val="0"/>
              </a:spcBef>
            </a:pPr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/>
              <p:cNvSpPr/>
              <p:nvPr/>
            </p:nvSpPr>
            <p:spPr>
              <a:xfrm>
                <a:off x="947999" y="3566286"/>
                <a:ext cx="3062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charset="0"/>
                        </a:rPr>
                        <m:t>PRICE</m:t>
                      </m:r>
                      <m:r>
                        <a:rPr lang="en-US" altLang="zh-CN" i="1" dirty="0">
                          <a:latin typeface="Cambria Math" charset="0"/>
                        </a:rPr>
                        <m:t>=−34.67+9.1 ∗</m:t>
                      </m:r>
                      <m:r>
                        <m:rPr>
                          <m:sty m:val="p"/>
                        </m:rPr>
                        <a:rPr lang="en-US" altLang="zh-CN" dirty="0">
                          <a:latin typeface="Cambria Math" charset="0"/>
                        </a:rPr>
                        <m:t>RM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99" y="3566286"/>
                <a:ext cx="306205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"/>
              <p:cNvSpPr txBox="1"/>
              <p:nvPr/>
            </p:nvSpPr>
            <p:spPr>
              <a:xfrm>
                <a:off x="947999" y="4049918"/>
                <a:ext cx="4806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charset="0"/>
                        </a:rPr>
                        <m:t>PRICE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=−1.36+5.09</m:t>
                      </m:r>
                      <m:r>
                        <a:rPr lang="zh-CN" altLang="en-US" b="0" i="1" smtClean="0">
                          <a:latin typeface="Cambria Math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RM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−0.64</m:t>
                          </m:r>
                        </m:e>
                      </m:d>
                      <m:r>
                        <a:rPr lang="zh-CN" altLang="en-US" b="0" i="1" smtClean="0">
                          <a:latin typeface="Cambria Math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LSTAT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99" y="4049918"/>
                <a:ext cx="4806124" cy="276999"/>
              </a:xfrm>
              <a:prstGeom prst="rect">
                <a:avLst/>
              </a:prstGeom>
              <a:blipFill>
                <a:blip r:embed="rId3"/>
                <a:stretch>
                  <a:fillRect l="-381" r="-381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99" y="2144199"/>
            <a:ext cx="3545515" cy="8260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22" y="4466859"/>
            <a:ext cx="7999525" cy="503907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41DECBE-9E66-416C-B3EB-F5FA21157DEC}"/>
              </a:ext>
            </a:extLst>
          </p:cNvPr>
          <p:cNvSpPr/>
          <p:nvPr/>
        </p:nvSpPr>
        <p:spPr>
          <a:xfrm>
            <a:off x="4521200" y="2294031"/>
            <a:ext cx="3232410" cy="2085655"/>
          </a:xfrm>
          <a:custGeom>
            <a:avLst/>
            <a:gdLst>
              <a:gd name="connsiteX0" fmla="*/ 0 w 3232410"/>
              <a:gd name="connsiteY0" fmla="*/ 336683 h 2085655"/>
              <a:gd name="connsiteX1" fmla="*/ 1905000 w 3232410"/>
              <a:gd name="connsiteY1" fmla="*/ 17369 h 2085655"/>
              <a:gd name="connsiteX2" fmla="*/ 3200400 w 3232410"/>
              <a:gd name="connsiteY2" fmla="*/ 804769 h 2085655"/>
              <a:gd name="connsiteX3" fmla="*/ 2710543 w 3232410"/>
              <a:gd name="connsiteY3" fmla="*/ 2085655 h 2085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2410" h="2085655">
                <a:moveTo>
                  <a:pt x="0" y="336683"/>
                </a:moveTo>
                <a:cubicBezTo>
                  <a:pt x="685800" y="138019"/>
                  <a:pt x="1371600" y="-60645"/>
                  <a:pt x="1905000" y="17369"/>
                </a:cubicBezTo>
                <a:cubicBezTo>
                  <a:pt x="2438400" y="95383"/>
                  <a:pt x="3066143" y="460055"/>
                  <a:pt x="3200400" y="804769"/>
                </a:cubicBezTo>
                <a:cubicBezTo>
                  <a:pt x="3334657" y="1149483"/>
                  <a:pt x="3022600" y="1617569"/>
                  <a:pt x="2710543" y="2085655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C08B515-CE10-49A9-8BED-18578F3696C6}"/>
              </a:ext>
            </a:extLst>
          </p:cNvPr>
          <p:cNvSpPr/>
          <p:nvPr/>
        </p:nvSpPr>
        <p:spPr>
          <a:xfrm>
            <a:off x="7072086" y="2046514"/>
            <a:ext cx="2002971" cy="8926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>
                <a:solidFill>
                  <a:sysClr val="windowText" lastClr="000000"/>
                </a:solidFill>
              </a:rPr>
              <a:t>可以直接调用</a:t>
            </a:r>
            <a:r>
              <a:rPr lang="en-US" altLang="zh-CN" dirty="0">
                <a:solidFill>
                  <a:sysClr val="windowText" lastClr="000000"/>
                </a:solidFill>
              </a:rPr>
              <a:t>scikit learn</a:t>
            </a:r>
            <a:r>
              <a:rPr lang="zh-CN" altLang="en-US" dirty="0">
                <a:solidFill>
                  <a:sysClr val="windowText" lastClr="000000"/>
                </a:solidFill>
              </a:rPr>
              <a:t>库的相关函数进行计算</a:t>
            </a:r>
          </a:p>
        </p:txBody>
      </p:sp>
    </p:spTree>
    <p:extLst>
      <p:ext uri="{BB962C8B-B14F-4D97-AF65-F5344CB8AC3E}">
        <p14:creationId xmlns:p14="http://schemas.microsoft.com/office/powerpoint/2010/main" val="128842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拟合优度（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Multiple R</a:t>
                </a:r>
                <a:r>
                  <a:rPr lang="en-US" altLang="zh-CN" baseline="30000" dirty="0">
                    <a:latin typeface="Calibri" charset="0"/>
                    <a:ea typeface="Calibri" charset="0"/>
                    <a:cs typeface="Calibri" charset="0"/>
                  </a:rPr>
                  <a:t>2</a:t>
                </a:r>
                <a:r>
                  <a:rPr lang="zh-CN" altLang="en-US" dirty="0"/>
                  <a:t>）度量预测值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CN" altLang="en-US" dirty="0"/>
                  <a:t>对观测值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拟合程度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r>
                  <a:rPr lang="zh-CN" altLang="en-US" dirty="0"/>
                  <a:t>拟合优度</a:t>
                </a:r>
                <a:r>
                  <a:rPr lang="en-US" altLang="zh-CN" dirty="0"/>
                  <a:t>R</a:t>
                </a:r>
                <a:r>
                  <a:rPr lang="en-US" altLang="zh-CN" baseline="30000" dirty="0"/>
                  <a:t>2</a:t>
                </a:r>
                <a:r>
                  <a:rPr lang="zh-CN" altLang="en-US" dirty="0"/>
                  <a:t>定义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charset="0"/>
                      </a:rPr>
                      <m:t>𝒚</m:t>
                    </m:r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</a:rPr>
                  <a:t>皮尔森相关系数的平方</a:t>
                </a:r>
                <a:endParaRPr lang="en-US" altLang="zh-CN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i="1" dirty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dirty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US" altLang="zh-CN" i="1" dirty="0">
                                      <a:latin typeface="Cambria Math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 dirty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i="1" dirty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拟合优度</a:t>
                </a:r>
                <a:r>
                  <a:rPr lang="zh-CN" altLang="en-US" dirty="0"/>
                  <a:t>的取值范围在</a:t>
                </a:r>
                <a:r>
                  <a:rPr lang="en-US" altLang="zh-CN" dirty="0"/>
                  <a:t>[0,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1]</a:t>
                </a:r>
                <a:r>
                  <a:rPr lang="zh-CN" altLang="en-US" dirty="0"/>
                  <a:t>，越高说明模型准确性越好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拟合优度的含义：模型在多大程度上解释了观测值的变化</a:t>
                </a:r>
                <a:endParaRPr lang="en-US" altLang="zh-CN" dirty="0"/>
              </a:p>
              <a:p>
                <a:pPr lvl="1">
                  <a:spcAft>
                    <a:spcPts val="1200"/>
                  </a:spcAft>
                </a:pP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2144417" y="2256456"/>
            <a:ext cx="535946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 smtClean="0"/>
              <a:t>请参考“</a:t>
            </a:r>
            <a:r>
              <a:rPr lang="zh-CN" altLang="en-US" dirty="0"/>
              <a:t>misc-y尖和y的相关系数、R方的关系.</a:t>
            </a:r>
            <a:r>
              <a:rPr lang="zh-CN" altLang="en-US" dirty="0" smtClean="0"/>
              <a:t>pptx”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458686" y="3727523"/>
                <a:ext cx="6226628" cy="119641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zh-CN" sz="1200" dirty="0"/>
                  <a:t>因变量的总变差</a:t>
                </a:r>
                <a:r>
                  <a:rPr lang="en-US" altLang="zh-CN" sz="1200" dirty="0"/>
                  <a:t>(Sum of Squares for Total, </a:t>
                </a:r>
                <a:r>
                  <a:rPr lang="en-US" altLang="zh-CN" sz="1200" dirty="0" smtClean="0"/>
                  <a:t>SST)</a:t>
                </a:r>
                <a:endParaRPr lang="en-US" altLang="zh-CN" sz="1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zh-CN" sz="1200" dirty="0" smtClean="0"/>
                  <a:t>自变量</a:t>
                </a:r>
                <a:r>
                  <a:rPr lang="zh-CN" altLang="zh-CN" sz="1200" dirty="0"/>
                  <a:t>变动引起的变差</a:t>
                </a:r>
                <a:r>
                  <a:rPr lang="en-US" altLang="zh-CN" sz="1200" dirty="0"/>
                  <a:t>(Sum of Squares for Regression, SSR</a:t>
                </a:r>
                <a:r>
                  <a:rPr lang="en-US" altLang="zh-CN" sz="1200" dirty="0" smtClean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zh-CN" sz="1200" dirty="0" smtClean="0"/>
                  <a:t>其它</a:t>
                </a:r>
                <a:r>
                  <a:rPr lang="zh-CN" altLang="zh-CN" sz="1200" dirty="0"/>
                  <a:t>因素造成的变差</a:t>
                </a:r>
                <a:r>
                  <a:rPr lang="en-US" altLang="zh-CN" sz="1200" dirty="0"/>
                  <a:t>(Sum of Squares for Error, SSE)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</a:rPr>
                      <m:t>𝑆𝑆𝑇</m:t>
                    </m:r>
                    <m:r>
                      <a:rPr lang="en-US" altLang="zh-CN" sz="12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CN" altLang="zh-CN" sz="12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zh-CN" altLang="zh-C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sz="1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CN" altLang="zh-CN" sz="12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zh-CN" altLang="zh-C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zh-CN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sz="12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CN" altLang="zh-CN" sz="12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zh-CN" altLang="zh-CN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zh-CN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sz="1200" dirty="0"/>
                  <a:t>=</a:t>
                </a:r>
                <a:r>
                  <a:rPr lang="en-US" altLang="zh-CN" sz="1200" dirty="0" smtClean="0"/>
                  <a:t>SSR+SSE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𝑆𝑆𝑅</m:t>
                        </m:r>
                      </m:num>
                      <m:den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𝑆𝑆𝑇</m:t>
                        </m:r>
                      </m:den>
                    </m:f>
                    <m:r>
                      <a:rPr lang="en-US" altLang="zh-CN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zh-CN" altLang="zh-CN" sz="1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zh-CN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zh-CN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zh-CN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zh-CN" altLang="zh-CN" sz="1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zh-CN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zh-CN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zh-CN" altLang="en-US" sz="1200" dirty="0" smtClean="0"/>
                  <a:t>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 dirty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200" i="1" dirty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CN" sz="1200" i="1" dirty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altLang="zh-CN" sz="1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200" dirty="0">
                            <a:latin typeface="Cambria Math" charset="0"/>
                          </a:rPr>
                          <m:t>variance</m:t>
                        </m:r>
                        <m:r>
                          <a:rPr lang="zh-CN" altLang="en-US" sz="1200" dirty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200" dirty="0">
                            <a:latin typeface="Cambria Math" charset="0"/>
                          </a:rPr>
                          <m:t>of</m:t>
                        </m:r>
                        <m:r>
                          <a:rPr lang="zh-CN" altLang="en-US" sz="1200" dirty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200" dirty="0">
                            <a:latin typeface="Cambria Math" charset="0"/>
                          </a:rPr>
                          <m:t>fitted</m:t>
                        </m:r>
                        <m:r>
                          <a:rPr lang="zh-CN" altLang="en-US" sz="1200" dirty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200" dirty="0">
                            <a:latin typeface="Cambria Math" charset="0"/>
                          </a:rPr>
                          <m:t>values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1200" dirty="0">
                            <a:latin typeface="Cambria Math" charset="0"/>
                          </a:rPr>
                          <m:t>variance</m:t>
                        </m:r>
                        <m:r>
                          <a:rPr lang="zh-CN" altLang="en-US" sz="1200" dirty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200" dirty="0">
                            <a:latin typeface="Cambria Math" charset="0"/>
                          </a:rPr>
                          <m:t>of</m:t>
                        </m:r>
                        <m:r>
                          <a:rPr lang="zh-CN" altLang="en-US" sz="1200" dirty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200" dirty="0">
                            <a:latin typeface="Cambria Math" charset="0"/>
                          </a:rPr>
                          <m:t>true</m:t>
                        </m:r>
                        <m:r>
                          <a:rPr lang="zh-CN" altLang="en-US" sz="1200" dirty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200" dirty="0">
                            <a:latin typeface="Cambria Math" charset="0"/>
                          </a:rPr>
                          <m:t>values</m:t>
                        </m:r>
                      </m:den>
                    </m:f>
                    <m:r>
                      <a:rPr lang="en-US" altLang="zh-CN" sz="1200" i="1" dirty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altLang="zh-CN" sz="1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1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200" i="1" dirty="0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altLang="zh-CN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200" i="1" dirty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sub>
                          <m:sup>
                            <m:r>
                              <a:rPr lang="en-US" altLang="zh-CN" sz="1200" i="1" dirty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zh-CN" sz="1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200" i="1" dirty="0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200" i="1" dirty="0">
                                <a:latin typeface="Cambria Math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CN" sz="1200" i="1" dirty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altLang="zh-CN" sz="12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686" y="3727523"/>
                <a:ext cx="6226628" cy="1196418"/>
              </a:xfrm>
              <a:prstGeom prst="rect">
                <a:avLst/>
              </a:prstGeom>
              <a:blipFill>
                <a:blip r:embed="rId3"/>
                <a:stretch>
                  <a:fillRect b="-2261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539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拟合优度（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Multiple R</a:t>
            </a:r>
            <a:r>
              <a:rPr lang="en-US" altLang="zh-CN" baseline="30000" dirty="0"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代码分析：</a:t>
            </a:r>
            <a:endParaRPr lang="en-US" altLang="zh-CN" dirty="0"/>
          </a:p>
          <a:p>
            <a:pPr lvl="1"/>
            <a:r>
              <a:rPr lang="zh-CN" altLang="en-US" dirty="0"/>
              <a:t>请在</a:t>
            </a:r>
            <a:r>
              <a:rPr lang="en-US" altLang="zh-CN" dirty="0"/>
              <a:t>notebook</a:t>
            </a:r>
            <a:r>
              <a:rPr lang="zh-CN" altLang="en-US" dirty="0"/>
              <a:t>中编写</a:t>
            </a:r>
            <a:r>
              <a:rPr lang="en-US" altLang="zh-CN" dirty="0"/>
              <a:t>multiple-r-squared</a:t>
            </a:r>
            <a:r>
              <a:rPr lang="zh-CN" altLang="en-US" dirty="0"/>
              <a:t>函数计算拟合优度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请计算以下两个模型的拟合优度，并比较大小</a:t>
            </a:r>
            <a:endParaRPr lang="en-US" altLang="zh-CN" dirty="0"/>
          </a:p>
          <a:p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/>
              <p:cNvSpPr/>
              <p:nvPr/>
            </p:nvSpPr>
            <p:spPr>
              <a:xfrm>
                <a:off x="1506265" y="3540619"/>
                <a:ext cx="3062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charset="0"/>
                        </a:rPr>
                        <m:t>PRICE</m:t>
                      </m:r>
                      <m:r>
                        <a:rPr lang="en-US" altLang="zh-CN" i="1" dirty="0">
                          <a:latin typeface="Cambria Math" charset="0"/>
                        </a:rPr>
                        <m:t>=−34.67+9.1 ∗</m:t>
                      </m:r>
                      <m:r>
                        <m:rPr>
                          <m:sty m:val="p"/>
                        </m:rPr>
                        <a:rPr lang="en-US" altLang="zh-CN" dirty="0">
                          <a:latin typeface="Cambria Math" charset="0"/>
                        </a:rPr>
                        <m:t>RM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265" y="3540619"/>
                <a:ext cx="306205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"/>
              <p:cNvSpPr txBox="1"/>
              <p:nvPr/>
            </p:nvSpPr>
            <p:spPr>
              <a:xfrm>
                <a:off x="1506265" y="4024251"/>
                <a:ext cx="4806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charset="0"/>
                        </a:rPr>
                        <m:t>PRICE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=−1.36+5.09</m:t>
                      </m:r>
                      <m:r>
                        <a:rPr lang="zh-CN" altLang="en-US" b="0" i="1" smtClean="0">
                          <a:latin typeface="Cambria Math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RM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−0.64</m:t>
                          </m:r>
                        </m:e>
                      </m:d>
                      <m:r>
                        <a:rPr lang="zh-CN" altLang="en-US" b="0" i="1" smtClean="0">
                          <a:latin typeface="Cambria Math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LSTAT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265" y="4024251"/>
                <a:ext cx="4806124" cy="276999"/>
              </a:xfrm>
              <a:prstGeom prst="rect">
                <a:avLst/>
              </a:prstGeom>
              <a:blipFill>
                <a:blip r:embed="rId3"/>
                <a:stretch>
                  <a:fillRect l="-254" r="-508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265" y="1894425"/>
            <a:ext cx="4277123" cy="10548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58" y="4433615"/>
            <a:ext cx="7999525" cy="503907"/>
          </a:xfrm>
          <a:prstGeom prst="rect">
            <a:avLst/>
          </a:prstGeom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354E86FB-B8D2-4EA4-A8EE-85B642BCEF88}"/>
              </a:ext>
            </a:extLst>
          </p:cNvPr>
          <p:cNvSpPr/>
          <p:nvPr/>
        </p:nvSpPr>
        <p:spPr>
          <a:xfrm>
            <a:off x="5751286" y="2362823"/>
            <a:ext cx="1844373" cy="2053148"/>
          </a:xfrm>
          <a:custGeom>
            <a:avLst/>
            <a:gdLst>
              <a:gd name="connsiteX0" fmla="*/ 0 w 1844373"/>
              <a:gd name="connsiteY0" fmla="*/ 90091 h 2053148"/>
              <a:gd name="connsiteX1" fmla="*/ 1161143 w 1844373"/>
              <a:gd name="connsiteY1" fmla="*/ 86463 h 2053148"/>
              <a:gd name="connsiteX2" fmla="*/ 1839685 w 1844373"/>
              <a:gd name="connsiteY2" fmla="*/ 997234 h 2053148"/>
              <a:gd name="connsiteX3" fmla="*/ 1407885 w 1844373"/>
              <a:gd name="connsiteY3" fmla="*/ 2053148 h 205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373" h="2053148">
                <a:moveTo>
                  <a:pt x="0" y="90091"/>
                </a:moveTo>
                <a:cubicBezTo>
                  <a:pt x="427264" y="12681"/>
                  <a:pt x="854529" y="-64728"/>
                  <a:pt x="1161143" y="86463"/>
                </a:cubicBezTo>
                <a:cubicBezTo>
                  <a:pt x="1467757" y="237654"/>
                  <a:pt x="1798561" y="669453"/>
                  <a:pt x="1839685" y="997234"/>
                </a:cubicBezTo>
                <a:cubicBezTo>
                  <a:pt x="1880809" y="1325015"/>
                  <a:pt x="1644347" y="1689081"/>
                  <a:pt x="1407885" y="2053148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BFDAFF7-BD3E-4EAB-AD8C-62E2097E4772}"/>
              </a:ext>
            </a:extLst>
          </p:cNvPr>
          <p:cNvSpPr/>
          <p:nvPr/>
        </p:nvSpPr>
        <p:spPr>
          <a:xfrm>
            <a:off x="7072086" y="2046514"/>
            <a:ext cx="2002971" cy="8926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>
                <a:solidFill>
                  <a:sysClr val="windowText" lastClr="000000"/>
                </a:solidFill>
              </a:rPr>
              <a:t>可以直接调用</a:t>
            </a:r>
            <a:r>
              <a:rPr lang="en-US" altLang="zh-CN" dirty="0">
                <a:solidFill>
                  <a:sysClr val="windowText" lastClr="000000"/>
                </a:solidFill>
              </a:rPr>
              <a:t>scikit learn</a:t>
            </a:r>
            <a:r>
              <a:rPr lang="zh-CN" altLang="en-US" dirty="0">
                <a:solidFill>
                  <a:sysClr val="windowText" lastClr="000000"/>
                </a:solidFill>
              </a:rPr>
              <a:t>库的相关函数进行计算</a:t>
            </a:r>
          </a:p>
        </p:txBody>
      </p:sp>
    </p:spTree>
    <p:extLst>
      <p:ext uri="{BB962C8B-B14F-4D97-AF65-F5344CB8AC3E}">
        <p14:creationId xmlns:p14="http://schemas.microsoft.com/office/powerpoint/2010/main" val="85579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85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思考题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、多元线性回归问题？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、设计矩阵，多元线性回归的矩阵形式？</a:t>
            </a:r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、均方误差，以及矩阵形式？</a:t>
            </a:r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、多元线性回归的解析解（利用张成空间进行求解）？</a:t>
            </a:r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、多元线性回归，梯度下降法求解？</a:t>
            </a:r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、多元线性回归，梯度下降法求解（矩阵形式）？</a:t>
            </a:r>
          </a:p>
          <a:p>
            <a:r>
              <a:rPr kumimoji="1" lang="en-US" altLang="zh-CN" dirty="0"/>
              <a:t>7</a:t>
            </a:r>
            <a:r>
              <a:rPr kumimoji="1" lang="zh-CN" altLang="en-US" dirty="0"/>
              <a:t>、梯度下降，随机梯度下降，小批量梯度</a:t>
            </a:r>
            <a:r>
              <a:rPr kumimoji="1" lang="zh-CN" altLang="en-US" dirty="0" smtClean="0"/>
              <a:t>下降</a:t>
            </a:r>
            <a:r>
              <a:rPr kumimoji="1" lang="zh-CN" altLang="en-US" dirty="0" smtClean="0"/>
              <a:t>？</a:t>
            </a:r>
            <a:endParaRPr kumimoji="1" lang="en-US" altLang="zh-CN" dirty="0" smtClean="0"/>
          </a:p>
          <a:p>
            <a:r>
              <a:rPr kumimoji="1" lang="en-US" altLang="zh-CN" dirty="0" smtClean="0"/>
              <a:t>8</a:t>
            </a:r>
            <a:r>
              <a:rPr kumimoji="1" lang="zh-CN" altLang="en-US" dirty="0" smtClean="0"/>
              <a:t>、多元线性回归的评价？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343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多元线性回归（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Multiple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Linear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Regression,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MLR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18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引入两个向量：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:r>
                  <a:rPr lang="zh-CN" altLang="en-US" dirty="0"/>
                  <a:t>注：我们使用粗体表示向量及矩阵</a:t>
                </a:r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19150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4"/>
              <p:cNvSpPr txBox="1"/>
              <p:nvPr/>
            </p:nvSpPr>
            <p:spPr>
              <a:xfrm>
                <a:off x="1044053" y="2402005"/>
                <a:ext cx="1004442" cy="1489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charset="0"/>
                        </a:rPr>
                        <m:t>𝜽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i="1" smtClean="0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53" y="2402005"/>
                <a:ext cx="1004442" cy="1489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5"/>
              <p:cNvSpPr txBox="1"/>
              <p:nvPr/>
            </p:nvSpPr>
            <p:spPr>
              <a:xfrm>
                <a:off x="2315566" y="2402005"/>
                <a:ext cx="1004442" cy="1489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charset="0"/>
                        </a:rPr>
                        <m:t>𝒙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i="1" smtClean="0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566" y="2402005"/>
                <a:ext cx="1004442" cy="1489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6"/>
          <p:cNvSpPr/>
          <p:nvPr/>
        </p:nvSpPr>
        <p:spPr>
          <a:xfrm>
            <a:off x="3852079" y="2928459"/>
            <a:ext cx="593677" cy="436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7"/>
              <p:cNvSpPr txBox="1"/>
              <p:nvPr/>
            </p:nvSpPr>
            <p:spPr>
              <a:xfrm>
                <a:off x="4806816" y="2402005"/>
                <a:ext cx="3802451" cy="13408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uk-UA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  <m:r>
                            <m:rPr>
                              <m:nor/>
                            </m:rPr>
                            <a:rPr lang="en-US" altLang="zh-CN" dirty="0"/>
                            <m:t> 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 smtClean="0"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 smtClean="0">
                          <a:latin typeface="Cambria Math" charset="0"/>
                        </a:rPr>
                        <m:t>𝜽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816" y="2402005"/>
                <a:ext cx="3802451" cy="13408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8"/>
              <p:cNvSpPr/>
              <p:nvPr/>
            </p:nvSpPr>
            <p:spPr>
              <a:xfrm>
                <a:off x="6028682" y="4204142"/>
                <a:ext cx="29759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请问上述公式中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是</a:t>
                </a:r>
                <a:endParaRPr lang="en-US" altLang="zh-CN" sz="1600" b="1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A.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d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*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1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的向量  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B.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标量</a:t>
                </a:r>
                <a:endParaRPr lang="en-US" altLang="zh-CN" sz="1600" b="1" dirty="0">
                  <a:solidFill>
                    <a:srgbClr val="C00000"/>
                  </a:solidFill>
                  <a:latin typeface="Helvetica Neue" charset="0"/>
                </a:endParaRPr>
              </a:p>
            </p:txBody>
          </p:sp>
        </mc:Choice>
        <mc:Fallback xmlns="">
          <p:sp>
            <p:nvSpPr>
              <p:cNvPr id="11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682" y="4204142"/>
                <a:ext cx="2975989" cy="584775"/>
              </a:xfrm>
              <a:prstGeom prst="rect">
                <a:avLst/>
              </a:prstGeom>
              <a:blipFill>
                <a:blip r:embed="rId6"/>
                <a:stretch>
                  <a:fillRect l="-1230" t="-4167" b="-13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9"/>
          <p:cNvSpPr/>
          <p:nvPr/>
        </p:nvSpPr>
        <p:spPr>
          <a:xfrm>
            <a:off x="5440530" y="4265697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2563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设计矩阵（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给定训练集，我们可以定义设计矩阵</a:t>
            </a:r>
            <a:endParaRPr lang="en-US" altLang="zh-CN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58925" y="1809033"/>
                <a:ext cx="4064000" cy="20460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charset="0"/>
                        </a:rPr>
                        <m:t>𝕏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uk-UA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sz="2000" b="0" i="1" smtClean="0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sz="2000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sz="2000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 smtClean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4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sz="2000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4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CN" altLang="en-US" sz="2000" b="0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zh-CN" altLang="en-US" sz="2000" b="0" i="1" smtClean="0">
                                        <a:latin typeface="Cambria Math" charset="0"/>
                                      </a:rPr>
                                      <m:t>  </m:t>
                                    </m:r>
                                    <m:r>
                                      <a:rPr lang="uk-UA" altLang="zh-CN" sz="2000" i="1">
                                        <a:latin typeface="Cambria Math" charset="0"/>
                                      </a:rPr>
                                      <m:t>⋮</m:t>
                                    </m:r>
                                    <m:r>
                                      <a:rPr lang="zh-CN" altLang="en-US" sz="2000" b="0" i="1" smtClean="0">
                                        <a:latin typeface="Cambria Math" charset="0"/>
                                      </a:rPr>
                                      <m:t>   </m:t>
                                    </m:r>
                                  </m:e>
                                  <m:e>
                                    <m:r>
                                      <a:rPr lang="zh-CN" altLang="en-US" sz="2000" b="0" i="1" smtClean="0">
                                        <a:latin typeface="Cambria Math" charset="0"/>
                                      </a:rPr>
                                      <m:t>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uk-UA" altLang="zh-CN" sz="2000" i="1" smtClean="0">
                                              <a:latin typeface="Cambria Math" charset="0"/>
                                            </a:rPr>
                                            <m:t>⋮</m:t>
                                          </m:r>
                                          <m:r>
                                            <a:rPr lang="zh-CN" altLang="en-US" sz="2000" b="0" i="1" smtClean="0">
                                              <a:latin typeface="Cambria Math" charset="0"/>
                                            </a:rPr>
                                            <m:t>  </m:t>
                                          </m:r>
                                        </m:e>
                                        <m:e>
                                          <m:r>
                                            <a:rPr lang="zh-CN" altLang="en-US" sz="2000" b="0" i="1" smtClean="0">
                                              <a:latin typeface="Cambria Math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uk-UA" altLang="zh-CN" sz="2000" i="1" smtClean="0">
                                              <a:latin typeface="Cambria Math" charset="0"/>
                                            </a:rPr>
                                            <m:t>⋮</m:t>
                                          </m:r>
                                          <m:r>
                                            <a:rPr lang="zh-CN" altLang="en-US" sz="2000" b="0" i="1" smtClean="0">
                                              <a:latin typeface="Cambria Math" charset="0"/>
                                            </a:rPr>
                                            <m:t>  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zh-CN" altLang="en-US" sz="2000" b="0" i="1" smtClean="0">
                                                    <a:latin typeface="Cambria Math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zh-CN" altLang="en-US" sz="2000" b="0" i="1" smtClean="0">
                                                    <a:latin typeface="Cambria Math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uk-UA" altLang="zh-CN" sz="2000" i="1" smtClean="0">
                                                    <a:latin typeface="Cambria Math" charset="0"/>
                                                  </a:rPr>
                                                  <m:t>⋮</m:t>
                                                </m:r>
                                                <m:r>
                                                  <a:rPr lang="zh-CN" altLang="en-US" sz="2000" b="0" i="1" smtClean="0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zh-CN" altLang="en-US" sz="2000" b="0" i="1" smtClean="0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  <m:r>
                                                  <a:rPr lang="uk-UA" altLang="zh-CN" sz="2000" i="1" smtClean="0">
                                                    <a:latin typeface="Cambria Math" charset="0"/>
                                                  </a:rPr>
                                                  <m:t>⋮</m:t>
                                                </m:r>
                                                <m:r>
                                                  <a:rPr lang="zh-CN" altLang="en-US" sz="2000" b="0" i="1" smtClean="0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zh-CN" altLang="en-US" sz="2000" b="0" i="1" smtClean="0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  <m:r>
                                                  <a:rPr lang="uk-UA" altLang="zh-CN" sz="2000" i="1" smtClean="0">
                                                    <a:latin typeface="Cambria Math" charset="0"/>
                                                  </a:rPr>
                                                  <m:t>⋮</m:t>
                                                </m:r>
                                                <m:r>
                                                  <a:rPr lang="zh-CN" altLang="en-US" sz="2000" b="0" i="1" smtClean="0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n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sz="2000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925" y="1809033"/>
                <a:ext cx="4064000" cy="20460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2283253" y="1717639"/>
            <a:ext cx="3205537" cy="380144"/>
          </a:xfrm>
          <a:prstGeom prst="rect">
            <a:avLst/>
          </a:prstGeom>
          <a:solidFill>
            <a:srgbClr val="4F81BD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94842" y="1645719"/>
            <a:ext cx="612768" cy="2300805"/>
          </a:xfrm>
          <a:prstGeom prst="rect">
            <a:avLst/>
          </a:prstGeom>
          <a:solidFill>
            <a:schemeClr val="accent3">
              <a:alpha val="29804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19150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6347253" y="1049819"/>
            <a:ext cx="2674827" cy="1047964"/>
          </a:xfrm>
          <a:prstGeom prst="wedgeRoundRectCallout">
            <a:avLst>
              <a:gd name="adj1" fmla="val -77060"/>
              <a:gd name="adj2" fmla="val 35049"/>
              <a:gd name="adj3" fmla="val 16667"/>
            </a:avLst>
          </a:prstGeom>
          <a:solidFill>
            <a:srgbClr val="4F81BD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chemeClr val="tx1"/>
                </a:solidFill>
              </a:rPr>
              <a:t>每行代表一个数据实例（数据点）；如数据点</a:t>
            </a:r>
            <a:r>
              <a:rPr lang="en-US" altLang="zh-CN" sz="1400" dirty="0">
                <a:solidFill>
                  <a:schemeClr val="tx1"/>
                </a:solidFill>
              </a:rPr>
              <a:t>1</a:t>
            </a:r>
            <a:r>
              <a:rPr lang="zh-CN" altLang="en-US" sz="1400" dirty="0">
                <a:solidFill>
                  <a:schemeClr val="tx1"/>
                </a:solidFill>
              </a:rPr>
              <a:t>的特征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4948306" y="3898900"/>
            <a:ext cx="2985734" cy="628650"/>
          </a:xfrm>
          <a:prstGeom prst="wedgeRoundRectCallout">
            <a:avLst>
              <a:gd name="adj1" fmla="val -104487"/>
              <a:gd name="adj2" fmla="val -45736"/>
              <a:gd name="adj3" fmla="val 16667"/>
            </a:avLst>
          </a:prstGeom>
          <a:solidFill>
            <a:schemeClr val="accent3">
              <a:alpha val="29804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chemeClr val="tx1"/>
                </a:solidFill>
              </a:rPr>
              <a:t>每列代表一个数据特征（输入变量）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just"/>
            <a:r>
              <a:rPr lang="zh-CN" altLang="en-US" sz="1400" dirty="0">
                <a:solidFill>
                  <a:schemeClr val="tx1"/>
                </a:solidFill>
              </a:rPr>
              <a:t>如所有点在特征</a:t>
            </a:r>
            <a:r>
              <a:rPr lang="en-US" altLang="zh-CN" sz="1400" dirty="0">
                <a:solidFill>
                  <a:schemeClr val="tx1"/>
                </a:solidFill>
              </a:rPr>
              <a:t>1</a:t>
            </a:r>
            <a:r>
              <a:rPr lang="zh-CN" altLang="en-US" sz="1400" dirty="0">
                <a:solidFill>
                  <a:schemeClr val="tx1"/>
                </a:solidFill>
              </a:rPr>
              <a:t>上的取值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623FA305-6A5F-4E2F-AD88-81AB5458E2E9}"/>
              </a:ext>
            </a:extLst>
          </p:cNvPr>
          <p:cNvSpPr/>
          <p:nvPr/>
        </p:nvSpPr>
        <p:spPr>
          <a:xfrm>
            <a:off x="1223645" y="1838960"/>
            <a:ext cx="335280" cy="169881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ounded Rectangular Callout 7">
            <a:extLst>
              <a:ext uri="{FF2B5EF4-FFF2-40B4-BE49-F238E27FC236}">
                <a16:creationId xmlns:a16="http://schemas.microsoft.com/office/drawing/2014/main" id="{8ACE37C3-4540-475E-889D-6692FE21E107}"/>
              </a:ext>
            </a:extLst>
          </p:cNvPr>
          <p:cNvSpPr/>
          <p:nvPr/>
        </p:nvSpPr>
        <p:spPr>
          <a:xfrm>
            <a:off x="169389" y="3417019"/>
            <a:ext cx="1183742" cy="470114"/>
          </a:xfrm>
          <a:prstGeom prst="wedgeRoundRectCallout">
            <a:avLst>
              <a:gd name="adj1" fmla="val 27532"/>
              <a:gd name="adj2" fmla="val -148550"/>
              <a:gd name="adj3" fmla="val 16667"/>
            </a:avLst>
          </a:prstGeom>
          <a:solidFill>
            <a:srgbClr val="4F81BD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chemeClr val="tx1"/>
                </a:solidFill>
              </a:rPr>
              <a:t>样本数量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177924" y="4378325"/>
            <a:ext cx="2187575" cy="588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上标：样本编号</a:t>
            </a:r>
            <a:endParaRPr lang="en-US" altLang="zh-CN" dirty="0"/>
          </a:p>
          <a:p>
            <a:pPr algn="ctr"/>
            <a:r>
              <a:rPr lang="zh-CN" altLang="en-US" dirty="0"/>
              <a:t>下标：维度编号</a:t>
            </a:r>
          </a:p>
        </p:txBody>
      </p:sp>
    </p:spTree>
    <p:extLst>
      <p:ext uri="{BB962C8B-B14F-4D97-AF65-F5344CB8AC3E}">
        <p14:creationId xmlns:p14="http://schemas.microsoft.com/office/powerpoint/2010/main" val="368189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回归：多元线性回归（解析解与梯度下降算法）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设计矩阵（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给定训练集，我们可以定义设计矩阵</a:t>
            </a:r>
            <a:endParaRPr lang="en-US" altLang="zh-CN" dirty="0"/>
          </a:p>
          <a:p>
            <a:r>
              <a:rPr lang="zh-CN" altLang="en-US" dirty="0"/>
              <a:t>波士顿房价的例子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19150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70" y="1303345"/>
            <a:ext cx="1835649" cy="32877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84384" y="2914826"/>
            <a:ext cx="35667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途中对应的设计矩阵维数</a:t>
            </a:r>
            <a:endParaRPr lang="en-US" altLang="zh-CN" sz="1600" dirty="0">
              <a:solidFill>
                <a:srgbClr val="C00000"/>
              </a:solidFill>
              <a:latin typeface="Helvetica Neue" charset="0"/>
            </a:endParaRPr>
          </a:p>
          <a:p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506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*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1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 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506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*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3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C.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3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*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506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D.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3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*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2947210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513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6949</TotalTime>
  <Words>2500</Words>
  <Application>Microsoft Office PowerPoint</Application>
  <PresentationFormat>全屏显示(16:9)</PresentationFormat>
  <Paragraphs>575</Paragraphs>
  <Slides>67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6" baseType="lpstr">
      <vt:lpstr>Helvetica Neue</vt:lpstr>
      <vt:lpstr>Mangal</vt:lpstr>
      <vt:lpstr>宋体</vt:lpstr>
      <vt:lpstr>Microsoft YaHei</vt:lpstr>
      <vt:lpstr>Microsoft YaHei</vt:lpstr>
      <vt:lpstr>Arial</vt:lpstr>
      <vt:lpstr>Calibri</vt:lpstr>
      <vt:lpstr>Cambria Math</vt:lpstr>
      <vt:lpstr>清风素材 https://12sc.taobao.com/</vt:lpstr>
      <vt:lpstr>PowerPoint 演示文稿</vt:lpstr>
      <vt:lpstr>PowerPoint 演示文稿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pause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回归：一元回归（解析解与梯度下降算法）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pause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pause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使用梯度下降求解多元线性回归模型</vt:lpstr>
      <vt:lpstr>PowerPoint 演示文稿</vt:lpstr>
      <vt:lpstr>使用梯度下降求解多元线性回归模型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pause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回归：多元线性回归（解析解与梯度下降算法）</vt:lpstr>
      <vt:lpstr>pause</vt:lpstr>
      <vt:lpstr>思考题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Administrator</cp:lastModifiedBy>
  <cp:revision>396</cp:revision>
  <cp:lastPrinted>2020-03-27T09:34:47Z</cp:lastPrinted>
  <dcterms:created xsi:type="dcterms:W3CDTF">2015-01-23T04:02:45Z</dcterms:created>
  <dcterms:modified xsi:type="dcterms:W3CDTF">2024-09-04T10:23:48Z</dcterms:modified>
  <cp:category/>
  <cp:contentStatus>12sc.taobao.com</cp:contentStatus>
</cp:coreProperties>
</file>